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93" r:id="rId2"/>
    <p:sldId id="11090249" r:id="rId3"/>
    <p:sldId id="11090250" r:id="rId4"/>
    <p:sldId id="11090251" r:id="rId5"/>
    <p:sldId id="11090248" r:id="rId6"/>
    <p:sldId id="11090247" r:id="rId7"/>
    <p:sldId id="8550" r:id="rId8"/>
    <p:sldId id="760" r:id="rId9"/>
    <p:sldId id="856" r:id="rId10"/>
    <p:sldId id="762" r:id="rId11"/>
    <p:sldId id="772" r:id="rId12"/>
    <p:sldId id="766" r:id="rId13"/>
    <p:sldId id="765" r:id="rId14"/>
    <p:sldId id="771" r:id="rId15"/>
    <p:sldId id="11090252" r:id="rId16"/>
    <p:sldId id="774" r:id="rId17"/>
    <p:sldId id="775" r:id="rId18"/>
    <p:sldId id="776" r:id="rId19"/>
    <p:sldId id="11090253" r:id="rId20"/>
    <p:sldId id="761" r:id="rId21"/>
    <p:sldId id="853" r:id="rId22"/>
    <p:sldId id="849" r:id="rId23"/>
    <p:sldId id="842" r:id="rId24"/>
    <p:sldId id="850" r:id="rId25"/>
    <p:sldId id="843" r:id="rId26"/>
    <p:sldId id="851" r:id="rId27"/>
    <p:sldId id="852" r:id="rId28"/>
    <p:sldId id="841" r:id="rId29"/>
    <p:sldId id="854" r:id="rId30"/>
    <p:sldId id="857" r:id="rId31"/>
    <p:sldId id="1147" r:id="rId32"/>
    <p:sldId id="263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2D4E99"/>
    <a:srgbClr val="0A88D3"/>
    <a:srgbClr val="FFFFFF"/>
    <a:srgbClr val="5574AB"/>
    <a:srgbClr val="EDF3F6"/>
    <a:srgbClr val="2F5597"/>
    <a:srgbClr val="244FA0"/>
    <a:srgbClr val="019DE6"/>
    <a:srgbClr val="ACB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E86DCD-5B3D-1542-84AD-B3FC47917726}" v="28" dt="2025-04-13T05:18:35.1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7"/>
    <p:restoredTop sz="78817"/>
  </p:normalViewPr>
  <p:slideViewPr>
    <p:cSldViewPr snapToGrid="0" showGuides="1">
      <p:cViewPr varScale="1">
        <p:scale>
          <a:sx n="111" d="100"/>
          <a:sy n="111" d="100"/>
        </p:scale>
        <p:origin x="1576" y="200"/>
      </p:cViewPr>
      <p:guideLst>
        <p:guide orient="horz" pos="482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xiang Che" userId="5ba228f777e593e4" providerId="LiveId" clId="{A0C02BAE-8CCA-5B4E-A369-4C1852505DA0}"/>
    <pc:docChg chg="addSld modSld">
      <pc:chgData name="Wanxiang Che" userId="5ba228f777e593e4" providerId="LiveId" clId="{A0C02BAE-8CCA-5B4E-A369-4C1852505DA0}" dt="2025-04-13T12:54:45.344" v="0"/>
      <pc:docMkLst>
        <pc:docMk/>
      </pc:docMkLst>
      <pc:sldChg chg="add">
        <pc:chgData name="Wanxiang Che" userId="5ba228f777e593e4" providerId="LiveId" clId="{A0C02BAE-8CCA-5B4E-A369-4C1852505DA0}" dt="2025-04-13T12:54:45.344" v="0"/>
        <pc:sldMkLst>
          <pc:docMk/>
          <pc:sldMk cId="2297503754" sldId="1147"/>
        </pc:sldMkLst>
      </pc:sldChg>
    </pc:docChg>
  </pc:docChgLst>
  <pc:docChgLst>
    <pc:chgData name="Wanxiang Che" userId="5ba228f777e593e4" providerId="LiveId" clId="{E6E86DCD-5B3D-1542-84AD-B3FC47917726}"/>
    <pc:docChg chg="undo custSel modSld">
      <pc:chgData name="Wanxiang Che" userId="5ba228f777e593e4" providerId="LiveId" clId="{E6E86DCD-5B3D-1542-84AD-B3FC47917726}" dt="2025-04-13T05:49:48.393" v="3" actId="20577"/>
      <pc:docMkLst>
        <pc:docMk/>
      </pc:docMkLst>
      <pc:sldChg chg="modSp mod">
        <pc:chgData name="Wanxiang Che" userId="5ba228f777e593e4" providerId="LiveId" clId="{E6E86DCD-5B3D-1542-84AD-B3FC47917726}" dt="2025-04-13T05:49:48.393" v="3" actId="20577"/>
        <pc:sldMkLst>
          <pc:docMk/>
          <pc:sldMk cId="3928043096" sldId="293"/>
        </pc:sldMkLst>
        <pc:spChg chg="mod">
          <ac:chgData name="Wanxiang Che" userId="5ba228f777e593e4" providerId="LiveId" clId="{E6E86DCD-5B3D-1542-84AD-B3FC47917726}" dt="2025-04-13T05:49:48.393" v="3" actId="20577"/>
          <ac:spMkLst>
            <pc:docMk/>
            <pc:sldMk cId="3928043096" sldId="293"/>
            <ac:spMk id="6" creationId="{FB20EA81-45BF-408F-A1F3-4EDC6D53475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B90E6E-CE57-1C40-B6FA-10666225CFD0}" type="doc">
      <dgm:prSet loTypeId="urn:microsoft.com/office/officeart/2009/3/layout/StepUpProcess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43DBB31-9340-1B4C-B54F-D7624E7B3BF3}">
      <dgm:prSet phldrT="[Text]" custT="1"/>
      <dgm:spPr/>
      <dgm:t>
        <a:bodyPr/>
        <a:lstStyle/>
        <a:p>
          <a:endParaRPr lang="en-US" sz="14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832AE54-0AA2-2B43-A595-C053E516D5CA}" type="parTrans" cxnId="{85815E66-5A1B-7143-A380-148A9437E6FE}">
      <dgm:prSet/>
      <dgm:spPr/>
      <dgm:t>
        <a:bodyPr/>
        <a:lstStyle/>
        <a:p>
          <a:endParaRPr lang="en-US" sz="1600"/>
        </a:p>
      </dgm:t>
    </dgm:pt>
    <dgm:pt modelId="{A18DCA1E-E8B1-6E4B-942E-075AEA1B7A17}" type="sibTrans" cxnId="{85815E66-5A1B-7143-A380-148A9437E6FE}">
      <dgm:prSet/>
      <dgm:spPr/>
      <dgm:t>
        <a:bodyPr/>
        <a:lstStyle/>
        <a:p>
          <a:endParaRPr lang="en-US" sz="1600"/>
        </a:p>
      </dgm:t>
    </dgm:pt>
    <dgm:pt modelId="{D4B6E1EF-B855-EC41-A6A4-8151BB0BEA41}">
      <dgm:prSet phldrT="[Text]" custT="1"/>
      <dgm:spPr/>
      <dgm:t>
        <a:bodyPr/>
        <a:lstStyle/>
        <a:p>
          <a:endParaRPr 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2AE51E5-A221-0846-8E9D-E5338E3DC338}" type="parTrans" cxnId="{660506FC-6815-D746-A7AA-97BA61242098}">
      <dgm:prSet/>
      <dgm:spPr/>
      <dgm:t>
        <a:bodyPr/>
        <a:lstStyle/>
        <a:p>
          <a:endParaRPr lang="en-US" sz="1600"/>
        </a:p>
      </dgm:t>
    </dgm:pt>
    <dgm:pt modelId="{4F4BC4AF-4662-A04C-B0B5-4C9D56F0ED01}" type="sibTrans" cxnId="{660506FC-6815-D746-A7AA-97BA61242098}">
      <dgm:prSet/>
      <dgm:spPr/>
      <dgm:t>
        <a:bodyPr/>
        <a:lstStyle/>
        <a:p>
          <a:endParaRPr lang="en-US" sz="1600"/>
        </a:p>
      </dgm:t>
    </dgm:pt>
    <dgm:pt modelId="{0E92AEED-AB14-2746-90FB-4329A6474C2C}">
      <dgm:prSet phldrT="[Text]" custT="1"/>
      <dgm:spPr/>
      <dgm:t>
        <a:bodyPr/>
        <a:lstStyle/>
        <a:p>
          <a:endParaRPr 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191CDD1-C34D-C342-B1D3-B349294F8E2F}" type="parTrans" cxnId="{BEB09571-78CE-684F-9027-A9D25843C71D}">
      <dgm:prSet/>
      <dgm:spPr/>
      <dgm:t>
        <a:bodyPr/>
        <a:lstStyle/>
        <a:p>
          <a:endParaRPr lang="en-US" sz="1600"/>
        </a:p>
      </dgm:t>
    </dgm:pt>
    <dgm:pt modelId="{E818F8DD-0608-6547-9F71-DEDE4638F5BF}" type="sibTrans" cxnId="{BEB09571-78CE-684F-9027-A9D25843C71D}">
      <dgm:prSet/>
      <dgm:spPr/>
      <dgm:t>
        <a:bodyPr/>
        <a:lstStyle/>
        <a:p>
          <a:endParaRPr lang="en-US" sz="1600"/>
        </a:p>
      </dgm:t>
    </dgm:pt>
    <dgm:pt modelId="{3F6231AA-C1F3-2C4D-8ADC-595F84E14DA2}">
      <dgm:prSet phldrT="[Text]" custT="1"/>
      <dgm:spPr/>
      <dgm:t>
        <a:bodyPr/>
        <a:lstStyle/>
        <a:p>
          <a:endParaRPr lang="en-US" sz="18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76875C7-C893-1E4E-851F-1B9D5F569859}" type="parTrans" cxnId="{4DFA19EE-27A0-C149-8F11-3F773D1E737C}">
      <dgm:prSet/>
      <dgm:spPr/>
      <dgm:t>
        <a:bodyPr/>
        <a:lstStyle/>
        <a:p>
          <a:endParaRPr lang="en-US" sz="1600"/>
        </a:p>
      </dgm:t>
    </dgm:pt>
    <dgm:pt modelId="{00F92B65-1404-B14A-B581-37508AE45326}" type="sibTrans" cxnId="{4DFA19EE-27A0-C149-8F11-3F773D1E737C}">
      <dgm:prSet/>
      <dgm:spPr/>
      <dgm:t>
        <a:bodyPr/>
        <a:lstStyle/>
        <a:p>
          <a:endParaRPr lang="en-US" sz="1600"/>
        </a:p>
      </dgm:t>
    </dgm:pt>
    <dgm:pt modelId="{69246D49-9086-6D45-BEA6-A6E11776E45A}">
      <dgm:prSet phldrT="[Text]" custT="1"/>
      <dgm:spPr/>
      <dgm:t>
        <a:bodyPr/>
        <a:lstStyle/>
        <a:p>
          <a:endParaRPr 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2487CDE-2553-2C4B-8B17-1E6C56C2A34A}" type="sibTrans" cxnId="{FEC6B961-66AC-7A4C-963C-6A556360AA37}">
      <dgm:prSet/>
      <dgm:spPr/>
      <dgm:t>
        <a:bodyPr/>
        <a:lstStyle/>
        <a:p>
          <a:endParaRPr lang="en-US" sz="1600"/>
        </a:p>
      </dgm:t>
    </dgm:pt>
    <dgm:pt modelId="{9AE705D8-241F-FF48-98A4-947F80C3885A}" type="parTrans" cxnId="{FEC6B961-66AC-7A4C-963C-6A556360AA37}">
      <dgm:prSet/>
      <dgm:spPr/>
      <dgm:t>
        <a:bodyPr/>
        <a:lstStyle/>
        <a:p>
          <a:endParaRPr lang="en-US" sz="1600"/>
        </a:p>
      </dgm:t>
    </dgm:pt>
    <dgm:pt modelId="{A7348605-564B-E94E-B4FE-C09B7B5D75B0}" type="pres">
      <dgm:prSet presAssocID="{A6B90E6E-CE57-1C40-B6FA-10666225CFD0}" presName="rootnode" presStyleCnt="0">
        <dgm:presLayoutVars>
          <dgm:chMax/>
          <dgm:chPref/>
          <dgm:dir/>
          <dgm:animLvl val="lvl"/>
        </dgm:presLayoutVars>
      </dgm:prSet>
      <dgm:spPr/>
    </dgm:pt>
    <dgm:pt modelId="{3F540BF9-0E74-FA48-AA36-A79ED76A9D83}" type="pres">
      <dgm:prSet presAssocID="{69246D49-9086-6D45-BEA6-A6E11776E45A}" presName="composite" presStyleCnt="0"/>
      <dgm:spPr/>
    </dgm:pt>
    <dgm:pt modelId="{FDBAD11E-EF49-E14A-B5BA-3E2926F421AB}" type="pres">
      <dgm:prSet presAssocID="{69246D49-9086-6D45-BEA6-A6E11776E45A}" presName="LShape" presStyleLbl="alignNode1" presStyleIdx="0" presStyleCnt="9"/>
      <dgm:spPr/>
    </dgm:pt>
    <dgm:pt modelId="{671519A8-EA02-CB4F-AC39-696E2C919A7A}" type="pres">
      <dgm:prSet presAssocID="{69246D49-9086-6D45-BEA6-A6E11776E45A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8DF59DAE-9E52-664B-BBAF-4D955F9CED66}" type="pres">
      <dgm:prSet presAssocID="{69246D49-9086-6D45-BEA6-A6E11776E45A}" presName="Triangle" presStyleLbl="alignNode1" presStyleIdx="1" presStyleCnt="9"/>
      <dgm:spPr/>
    </dgm:pt>
    <dgm:pt modelId="{F2E7D0BC-5913-7B44-AC9D-DF6349F8E591}" type="pres">
      <dgm:prSet presAssocID="{A2487CDE-2553-2C4B-8B17-1E6C56C2A34A}" presName="sibTrans" presStyleCnt="0"/>
      <dgm:spPr/>
    </dgm:pt>
    <dgm:pt modelId="{53989322-AD73-2C41-96D2-19501D4BF311}" type="pres">
      <dgm:prSet presAssocID="{A2487CDE-2553-2C4B-8B17-1E6C56C2A34A}" presName="space" presStyleCnt="0"/>
      <dgm:spPr/>
    </dgm:pt>
    <dgm:pt modelId="{CF6BB715-FD53-BE46-895D-80907A454E1D}" type="pres">
      <dgm:prSet presAssocID="{643DBB31-9340-1B4C-B54F-D7624E7B3BF3}" presName="composite" presStyleCnt="0"/>
      <dgm:spPr/>
    </dgm:pt>
    <dgm:pt modelId="{64058C3E-5F0F-6447-A9B9-8534ED29F458}" type="pres">
      <dgm:prSet presAssocID="{643DBB31-9340-1B4C-B54F-D7624E7B3BF3}" presName="LShape" presStyleLbl="alignNode1" presStyleIdx="2" presStyleCnt="9" custLinFactNeighborX="-4461" custLinFactNeighborY="465"/>
      <dgm:spPr/>
    </dgm:pt>
    <dgm:pt modelId="{A07064DF-4A10-6440-9C82-C8CCDD75D84B}" type="pres">
      <dgm:prSet presAssocID="{643DBB31-9340-1B4C-B54F-D7624E7B3BF3}" presName="ParentText" presStyleLbl="revTx" presStyleIdx="1" presStyleCnt="5" custScaleX="125872" custLinFactNeighborX="11616" custLinFactNeighborY="6117">
        <dgm:presLayoutVars>
          <dgm:chMax val="0"/>
          <dgm:chPref val="0"/>
          <dgm:bulletEnabled val="1"/>
        </dgm:presLayoutVars>
      </dgm:prSet>
      <dgm:spPr/>
    </dgm:pt>
    <dgm:pt modelId="{6EE66675-9D78-8F45-B1B6-06E0962A512C}" type="pres">
      <dgm:prSet presAssocID="{643DBB31-9340-1B4C-B54F-D7624E7B3BF3}" presName="Triangle" presStyleLbl="alignNode1" presStyleIdx="3" presStyleCnt="9" custLinFactNeighborX="-37414" custLinFactNeighborY="21921"/>
      <dgm:spPr/>
    </dgm:pt>
    <dgm:pt modelId="{3A937855-B0CB-3040-9B71-9F2BA0E9E730}" type="pres">
      <dgm:prSet presAssocID="{A18DCA1E-E8B1-6E4B-942E-075AEA1B7A17}" presName="sibTrans" presStyleCnt="0"/>
      <dgm:spPr/>
    </dgm:pt>
    <dgm:pt modelId="{AF1CAF69-C051-6C4F-AF45-2B8B7083CB5F}" type="pres">
      <dgm:prSet presAssocID="{A18DCA1E-E8B1-6E4B-942E-075AEA1B7A17}" presName="space" presStyleCnt="0"/>
      <dgm:spPr/>
    </dgm:pt>
    <dgm:pt modelId="{E176571D-1877-9F43-AEF4-14EA5C2A7705}" type="pres">
      <dgm:prSet presAssocID="{0E92AEED-AB14-2746-90FB-4329A6474C2C}" presName="composite" presStyleCnt="0"/>
      <dgm:spPr/>
    </dgm:pt>
    <dgm:pt modelId="{16884FDC-1A72-3F4F-AD41-72C54C14D761}" type="pres">
      <dgm:prSet presAssocID="{0E92AEED-AB14-2746-90FB-4329A6474C2C}" presName="LShape" presStyleLbl="alignNode1" presStyleIdx="4" presStyleCnt="9"/>
      <dgm:spPr/>
    </dgm:pt>
    <dgm:pt modelId="{BDDC98A5-FDC0-3D48-96CE-135990F5F997}" type="pres">
      <dgm:prSet presAssocID="{0E92AEED-AB14-2746-90FB-4329A6474C2C}" presName="ParentText" presStyleLbl="revTx" presStyleIdx="2" presStyleCnt="5" custScaleX="125491" custLinFactNeighborX="12169" custLinFactNeighborY="3980">
        <dgm:presLayoutVars>
          <dgm:chMax val="0"/>
          <dgm:chPref val="0"/>
          <dgm:bulletEnabled val="1"/>
        </dgm:presLayoutVars>
      </dgm:prSet>
      <dgm:spPr/>
    </dgm:pt>
    <dgm:pt modelId="{95033237-CB5B-AE46-81F9-5AD2CC144463}" type="pres">
      <dgm:prSet presAssocID="{0E92AEED-AB14-2746-90FB-4329A6474C2C}" presName="Triangle" presStyleLbl="alignNode1" presStyleIdx="5" presStyleCnt="9"/>
      <dgm:spPr/>
    </dgm:pt>
    <dgm:pt modelId="{26AA5A90-8A83-1743-AA12-721F0AD21C5D}" type="pres">
      <dgm:prSet presAssocID="{E818F8DD-0608-6547-9F71-DEDE4638F5BF}" presName="sibTrans" presStyleCnt="0"/>
      <dgm:spPr/>
    </dgm:pt>
    <dgm:pt modelId="{7A9174E7-D805-C840-B9CA-BDAD009ECB21}" type="pres">
      <dgm:prSet presAssocID="{E818F8DD-0608-6547-9F71-DEDE4638F5BF}" presName="space" presStyleCnt="0"/>
      <dgm:spPr/>
    </dgm:pt>
    <dgm:pt modelId="{B70E9B5F-C8C8-3141-B354-5F9EBB35BBF9}" type="pres">
      <dgm:prSet presAssocID="{D4B6E1EF-B855-EC41-A6A4-8151BB0BEA41}" presName="composite" presStyleCnt="0"/>
      <dgm:spPr/>
    </dgm:pt>
    <dgm:pt modelId="{0A6771E6-94ED-7047-BF99-8B8FABBC199E}" type="pres">
      <dgm:prSet presAssocID="{D4B6E1EF-B855-EC41-A6A4-8151BB0BEA41}" presName="LShape" presStyleLbl="alignNode1" presStyleIdx="6" presStyleCnt="9"/>
      <dgm:spPr/>
    </dgm:pt>
    <dgm:pt modelId="{8171257D-C4AE-E146-B3DB-45C94253DEDA}" type="pres">
      <dgm:prSet presAssocID="{D4B6E1EF-B855-EC41-A6A4-8151BB0BEA41}" presName="ParentText" presStyleLbl="revTx" presStyleIdx="3" presStyleCnt="5" custScaleX="135799" custLinFactNeighborX="20213" custLinFactNeighborY="-1077">
        <dgm:presLayoutVars>
          <dgm:chMax val="0"/>
          <dgm:chPref val="0"/>
          <dgm:bulletEnabled val="1"/>
        </dgm:presLayoutVars>
      </dgm:prSet>
      <dgm:spPr/>
    </dgm:pt>
    <dgm:pt modelId="{DC3DC9A5-1D24-DA4C-9BB6-0C5574297340}" type="pres">
      <dgm:prSet presAssocID="{D4B6E1EF-B855-EC41-A6A4-8151BB0BEA41}" presName="Triangle" presStyleLbl="alignNode1" presStyleIdx="7" presStyleCnt="9"/>
      <dgm:spPr/>
    </dgm:pt>
    <dgm:pt modelId="{63DBD3CD-E7E2-A04A-9FFD-4DCDCE2665CB}" type="pres">
      <dgm:prSet presAssocID="{4F4BC4AF-4662-A04C-B0B5-4C9D56F0ED01}" presName="sibTrans" presStyleCnt="0"/>
      <dgm:spPr/>
    </dgm:pt>
    <dgm:pt modelId="{E5AD9FAC-615B-8D41-9946-321A2394E9C0}" type="pres">
      <dgm:prSet presAssocID="{4F4BC4AF-4662-A04C-B0B5-4C9D56F0ED01}" presName="space" presStyleCnt="0"/>
      <dgm:spPr/>
    </dgm:pt>
    <dgm:pt modelId="{26D722B9-2662-3949-96FD-10B1669A81A1}" type="pres">
      <dgm:prSet presAssocID="{3F6231AA-C1F3-2C4D-8ADC-595F84E14DA2}" presName="composite" presStyleCnt="0"/>
      <dgm:spPr/>
    </dgm:pt>
    <dgm:pt modelId="{6067B7EE-9624-5641-A83A-345510DB6AAD}" type="pres">
      <dgm:prSet presAssocID="{3F6231AA-C1F3-2C4D-8ADC-595F84E14DA2}" presName="LShape" presStyleLbl="alignNode1" presStyleIdx="8" presStyleCnt="9"/>
      <dgm:spPr/>
    </dgm:pt>
    <dgm:pt modelId="{D720DE2A-A771-EA4B-BA52-4E326F95F097}" type="pres">
      <dgm:prSet presAssocID="{3F6231AA-C1F3-2C4D-8ADC-595F84E14DA2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4456C09-4A8C-E647-83FE-7F18E947C529}" type="presOf" srcId="{643DBB31-9340-1B4C-B54F-D7624E7B3BF3}" destId="{A07064DF-4A10-6440-9C82-C8CCDD75D84B}" srcOrd="0" destOrd="0" presId="urn:microsoft.com/office/officeart/2009/3/layout/StepUpProcess"/>
    <dgm:cxn modelId="{3FD82545-14E3-CA42-AABD-CFA349F63899}" type="presOf" srcId="{A6B90E6E-CE57-1C40-B6FA-10666225CFD0}" destId="{A7348605-564B-E94E-B4FE-C09B7B5D75B0}" srcOrd="0" destOrd="0" presId="urn:microsoft.com/office/officeart/2009/3/layout/StepUpProcess"/>
    <dgm:cxn modelId="{D47FC946-8649-454C-89F5-06BF377BA98B}" type="presOf" srcId="{69246D49-9086-6D45-BEA6-A6E11776E45A}" destId="{671519A8-EA02-CB4F-AC39-696E2C919A7A}" srcOrd="0" destOrd="0" presId="urn:microsoft.com/office/officeart/2009/3/layout/StepUpProcess"/>
    <dgm:cxn modelId="{FEC6B961-66AC-7A4C-963C-6A556360AA37}" srcId="{A6B90E6E-CE57-1C40-B6FA-10666225CFD0}" destId="{69246D49-9086-6D45-BEA6-A6E11776E45A}" srcOrd="0" destOrd="0" parTransId="{9AE705D8-241F-FF48-98A4-947F80C3885A}" sibTransId="{A2487CDE-2553-2C4B-8B17-1E6C56C2A34A}"/>
    <dgm:cxn modelId="{F244E361-8B43-7E45-9C8F-F282AF445C47}" type="presOf" srcId="{D4B6E1EF-B855-EC41-A6A4-8151BB0BEA41}" destId="{8171257D-C4AE-E146-B3DB-45C94253DEDA}" srcOrd="0" destOrd="0" presId="urn:microsoft.com/office/officeart/2009/3/layout/StepUpProcess"/>
    <dgm:cxn modelId="{85815E66-5A1B-7143-A380-148A9437E6FE}" srcId="{A6B90E6E-CE57-1C40-B6FA-10666225CFD0}" destId="{643DBB31-9340-1B4C-B54F-D7624E7B3BF3}" srcOrd="1" destOrd="0" parTransId="{4832AE54-0AA2-2B43-A595-C053E516D5CA}" sibTransId="{A18DCA1E-E8B1-6E4B-942E-075AEA1B7A17}"/>
    <dgm:cxn modelId="{BDE73769-EA01-5941-A739-0610C585707C}" type="presOf" srcId="{3F6231AA-C1F3-2C4D-8ADC-595F84E14DA2}" destId="{D720DE2A-A771-EA4B-BA52-4E326F95F097}" srcOrd="0" destOrd="0" presId="urn:microsoft.com/office/officeart/2009/3/layout/StepUpProcess"/>
    <dgm:cxn modelId="{BEB09571-78CE-684F-9027-A9D25843C71D}" srcId="{A6B90E6E-CE57-1C40-B6FA-10666225CFD0}" destId="{0E92AEED-AB14-2746-90FB-4329A6474C2C}" srcOrd="2" destOrd="0" parTransId="{2191CDD1-C34D-C342-B1D3-B349294F8E2F}" sibTransId="{E818F8DD-0608-6547-9F71-DEDE4638F5BF}"/>
    <dgm:cxn modelId="{8C5EDE8C-E274-DA40-9866-4B65E4928B0B}" type="presOf" srcId="{0E92AEED-AB14-2746-90FB-4329A6474C2C}" destId="{BDDC98A5-FDC0-3D48-96CE-135990F5F997}" srcOrd="0" destOrd="0" presId="urn:microsoft.com/office/officeart/2009/3/layout/StepUpProcess"/>
    <dgm:cxn modelId="{4DFA19EE-27A0-C149-8F11-3F773D1E737C}" srcId="{A6B90E6E-CE57-1C40-B6FA-10666225CFD0}" destId="{3F6231AA-C1F3-2C4D-8ADC-595F84E14DA2}" srcOrd="4" destOrd="0" parTransId="{376875C7-C893-1E4E-851F-1B9D5F569859}" sibTransId="{00F92B65-1404-B14A-B581-37508AE45326}"/>
    <dgm:cxn modelId="{660506FC-6815-D746-A7AA-97BA61242098}" srcId="{A6B90E6E-CE57-1C40-B6FA-10666225CFD0}" destId="{D4B6E1EF-B855-EC41-A6A4-8151BB0BEA41}" srcOrd="3" destOrd="0" parTransId="{62AE51E5-A221-0846-8E9D-E5338E3DC338}" sibTransId="{4F4BC4AF-4662-A04C-B0B5-4C9D56F0ED01}"/>
    <dgm:cxn modelId="{6F895828-71FE-6B44-A29B-5BF291BA0BF3}" type="presParOf" srcId="{A7348605-564B-E94E-B4FE-C09B7B5D75B0}" destId="{3F540BF9-0E74-FA48-AA36-A79ED76A9D83}" srcOrd="0" destOrd="0" presId="urn:microsoft.com/office/officeart/2009/3/layout/StepUpProcess"/>
    <dgm:cxn modelId="{F3D3AC7B-B0F0-1B46-AC3E-26A3E68241A9}" type="presParOf" srcId="{3F540BF9-0E74-FA48-AA36-A79ED76A9D83}" destId="{FDBAD11E-EF49-E14A-B5BA-3E2926F421AB}" srcOrd="0" destOrd="0" presId="urn:microsoft.com/office/officeart/2009/3/layout/StepUpProcess"/>
    <dgm:cxn modelId="{74DF610D-49D5-8B4B-851F-5C92AC3F1C42}" type="presParOf" srcId="{3F540BF9-0E74-FA48-AA36-A79ED76A9D83}" destId="{671519A8-EA02-CB4F-AC39-696E2C919A7A}" srcOrd="1" destOrd="0" presId="urn:microsoft.com/office/officeart/2009/3/layout/StepUpProcess"/>
    <dgm:cxn modelId="{E75CCFD7-D74F-1043-985D-F831D046633F}" type="presParOf" srcId="{3F540BF9-0E74-FA48-AA36-A79ED76A9D83}" destId="{8DF59DAE-9E52-664B-BBAF-4D955F9CED66}" srcOrd="2" destOrd="0" presId="urn:microsoft.com/office/officeart/2009/3/layout/StepUpProcess"/>
    <dgm:cxn modelId="{D4E12EEB-013A-FA48-8027-DD0565D6D3E7}" type="presParOf" srcId="{A7348605-564B-E94E-B4FE-C09B7B5D75B0}" destId="{F2E7D0BC-5913-7B44-AC9D-DF6349F8E591}" srcOrd="1" destOrd="0" presId="urn:microsoft.com/office/officeart/2009/3/layout/StepUpProcess"/>
    <dgm:cxn modelId="{F7A2E3FD-5607-8241-B0FA-12C63998D2C3}" type="presParOf" srcId="{F2E7D0BC-5913-7B44-AC9D-DF6349F8E591}" destId="{53989322-AD73-2C41-96D2-19501D4BF311}" srcOrd="0" destOrd="0" presId="urn:microsoft.com/office/officeart/2009/3/layout/StepUpProcess"/>
    <dgm:cxn modelId="{9C318022-5B8A-B04E-8C28-BCAB0FCBC9E7}" type="presParOf" srcId="{A7348605-564B-E94E-B4FE-C09B7B5D75B0}" destId="{CF6BB715-FD53-BE46-895D-80907A454E1D}" srcOrd="2" destOrd="0" presId="urn:microsoft.com/office/officeart/2009/3/layout/StepUpProcess"/>
    <dgm:cxn modelId="{F20D396B-16B1-CB44-94A3-CAFA194AB69B}" type="presParOf" srcId="{CF6BB715-FD53-BE46-895D-80907A454E1D}" destId="{64058C3E-5F0F-6447-A9B9-8534ED29F458}" srcOrd="0" destOrd="0" presId="urn:microsoft.com/office/officeart/2009/3/layout/StepUpProcess"/>
    <dgm:cxn modelId="{311DBA9C-4C4B-514C-8080-19F3E3017DBE}" type="presParOf" srcId="{CF6BB715-FD53-BE46-895D-80907A454E1D}" destId="{A07064DF-4A10-6440-9C82-C8CCDD75D84B}" srcOrd="1" destOrd="0" presId="urn:microsoft.com/office/officeart/2009/3/layout/StepUpProcess"/>
    <dgm:cxn modelId="{3ED103A4-5996-0445-9B95-41CD90B9BF34}" type="presParOf" srcId="{CF6BB715-FD53-BE46-895D-80907A454E1D}" destId="{6EE66675-9D78-8F45-B1B6-06E0962A512C}" srcOrd="2" destOrd="0" presId="urn:microsoft.com/office/officeart/2009/3/layout/StepUpProcess"/>
    <dgm:cxn modelId="{F1523ADD-186D-9348-97CC-D4FC171E3274}" type="presParOf" srcId="{A7348605-564B-E94E-B4FE-C09B7B5D75B0}" destId="{3A937855-B0CB-3040-9B71-9F2BA0E9E730}" srcOrd="3" destOrd="0" presId="urn:microsoft.com/office/officeart/2009/3/layout/StepUpProcess"/>
    <dgm:cxn modelId="{A7A0A8B7-132B-D643-BB28-B44CE284D34B}" type="presParOf" srcId="{3A937855-B0CB-3040-9B71-9F2BA0E9E730}" destId="{AF1CAF69-C051-6C4F-AF45-2B8B7083CB5F}" srcOrd="0" destOrd="0" presId="urn:microsoft.com/office/officeart/2009/3/layout/StepUpProcess"/>
    <dgm:cxn modelId="{B81E6F32-D6E5-4E42-95EB-01568E7A8835}" type="presParOf" srcId="{A7348605-564B-E94E-B4FE-C09B7B5D75B0}" destId="{E176571D-1877-9F43-AEF4-14EA5C2A7705}" srcOrd="4" destOrd="0" presId="urn:microsoft.com/office/officeart/2009/3/layout/StepUpProcess"/>
    <dgm:cxn modelId="{E4FC5581-BBCD-EF42-A9E5-BAA74C062155}" type="presParOf" srcId="{E176571D-1877-9F43-AEF4-14EA5C2A7705}" destId="{16884FDC-1A72-3F4F-AD41-72C54C14D761}" srcOrd="0" destOrd="0" presId="urn:microsoft.com/office/officeart/2009/3/layout/StepUpProcess"/>
    <dgm:cxn modelId="{BE867E65-C2D6-3D41-808E-6EF8A6F8DB1B}" type="presParOf" srcId="{E176571D-1877-9F43-AEF4-14EA5C2A7705}" destId="{BDDC98A5-FDC0-3D48-96CE-135990F5F997}" srcOrd="1" destOrd="0" presId="urn:microsoft.com/office/officeart/2009/3/layout/StepUpProcess"/>
    <dgm:cxn modelId="{63E64A15-79D0-6649-968D-A7F3FCFF522E}" type="presParOf" srcId="{E176571D-1877-9F43-AEF4-14EA5C2A7705}" destId="{95033237-CB5B-AE46-81F9-5AD2CC144463}" srcOrd="2" destOrd="0" presId="urn:microsoft.com/office/officeart/2009/3/layout/StepUpProcess"/>
    <dgm:cxn modelId="{C31B4A30-238E-4146-BE17-A90A7096E7CE}" type="presParOf" srcId="{A7348605-564B-E94E-B4FE-C09B7B5D75B0}" destId="{26AA5A90-8A83-1743-AA12-721F0AD21C5D}" srcOrd="5" destOrd="0" presId="urn:microsoft.com/office/officeart/2009/3/layout/StepUpProcess"/>
    <dgm:cxn modelId="{C58EBB2C-A63E-C54A-96B0-03E57CFFFF78}" type="presParOf" srcId="{26AA5A90-8A83-1743-AA12-721F0AD21C5D}" destId="{7A9174E7-D805-C840-B9CA-BDAD009ECB21}" srcOrd="0" destOrd="0" presId="urn:microsoft.com/office/officeart/2009/3/layout/StepUpProcess"/>
    <dgm:cxn modelId="{24A9B99A-C8D1-CC48-B42C-7081AAE47255}" type="presParOf" srcId="{A7348605-564B-E94E-B4FE-C09B7B5D75B0}" destId="{B70E9B5F-C8C8-3141-B354-5F9EBB35BBF9}" srcOrd="6" destOrd="0" presId="urn:microsoft.com/office/officeart/2009/3/layout/StepUpProcess"/>
    <dgm:cxn modelId="{72CA24E8-DD03-6F45-960A-59CD8CDB2945}" type="presParOf" srcId="{B70E9B5F-C8C8-3141-B354-5F9EBB35BBF9}" destId="{0A6771E6-94ED-7047-BF99-8B8FABBC199E}" srcOrd="0" destOrd="0" presId="urn:microsoft.com/office/officeart/2009/3/layout/StepUpProcess"/>
    <dgm:cxn modelId="{B6AFF09A-0A4A-8B4D-8691-05581C689A00}" type="presParOf" srcId="{B70E9B5F-C8C8-3141-B354-5F9EBB35BBF9}" destId="{8171257D-C4AE-E146-B3DB-45C94253DEDA}" srcOrd="1" destOrd="0" presId="urn:microsoft.com/office/officeart/2009/3/layout/StepUpProcess"/>
    <dgm:cxn modelId="{95AC0986-0F41-AB49-AFCE-B826BF3FDF10}" type="presParOf" srcId="{B70E9B5F-C8C8-3141-B354-5F9EBB35BBF9}" destId="{DC3DC9A5-1D24-DA4C-9BB6-0C5574297340}" srcOrd="2" destOrd="0" presId="urn:microsoft.com/office/officeart/2009/3/layout/StepUpProcess"/>
    <dgm:cxn modelId="{44D6743A-95C5-2E4A-A377-FFC6DA25F07E}" type="presParOf" srcId="{A7348605-564B-E94E-B4FE-C09B7B5D75B0}" destId="{63DBD3CD-E7E2-A04A-9FFD-4DCDCE2665CB}" srcOrd="7" destOrd="0" presId="urn:microsoft.com/office/officeart/2009/3/layout/StepUpProcess"/>
    <dgm:cxn modelId="{804EF2CD-4563-4F4E-8A80-75EE99663E91}" type="presParOf" srcId="{63DBD3CD-E7E2-A04A-9FFD-4DCDCE2665CB}" destId="{E5AD9FAC-615B-8D41-9946-321A2394E9C0}" srcOrd="0" destOrd="0" presId="urn:microsoft.com/office/officeart/2009/3/layout/StepUpProcess"/>
    <dgm:cxn modelId="{EE6620C6-559D-B447-BF67-DE1B7E08F096}" type="presParOf" srcId="{A7348605-564B-E94E-B4FE-C09B7B5D75B0}" destId="{26D722B9-2662-3949-96FD-10B1669A81A1}" srcOrd="8" destOrd="0" presId="urn:microsoft.com/office/officeart/2009/3/layout/StepUpProcess"/>
    <dgm:cxn modelId="{F3E9D331-721C-9642-8332-7C9820D5A3F8}" type="presParOf" srcId="{26D722B9-2662-3949-96FD-10B1669A81A1}" destId="{6067B7EE-9624-5641-A83A-345510DB6AAD}" srcOrd="0" destOrd="0" presId="urn:microsoft.com/office/officeart/2009/3/layout/StepUpProcess"/>
    <dgm:cxn modelId="{FD796307-5B1F-7149-A301-8B0B2DFCD0D2}" type="presParOf" srcId="{26D722B9-2662-3949-96FD-10B1669A81A1}" destId="{D720DE2A-A771-EA4B-BA52-4E326F95F09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53D6D5-211F-2E41-B479-329095981DD5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B3CB9D7D-E7DC-D44D-A36F-761B57934379}">
      <dgm:prSet phldrT="[Text]"/>
      <dgm:spPr/>
      <dgm:t>
        <a:bodyPr/>
        <a:lstStyle/>
        <a:p>
          <a:r>
            <a:rPr lang="zh-CN" altLang="en-US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只用</a:t>
          </a:r>
          <a:r>
            <a:rPr lang="en-US" altLang="zh-CN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RL</a:t>
          </a:r>
          <a:r>
            <a:rPr lang="zh-CN" altLang="en-US" b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习得推理能力</a:t>
          </a:r>
          <a:endParaRPr lang="en-US" b="0">
            <a:solidFill>
              <a:schemeClr val="tx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97F828E-4D68-2D46-AEBB-9967A41B976D}" type="parTrans" cxnId="{DE70A732-A76F-3B42-8913-B758E4E598F2}">
      <dgm:prSet/>
      <dgm:spPr/>
      <dgm:t>
        <a:bodyPr/>
        <a:lstStyle/>
        <a:p>
          <a:endParaRPr lang="en-US"/>
        </a:p>
      </dgm:t>
    </dgm:pt>
    <dgm:pt modelId="{564A962F-AACB-384C-8691-7E4600CBDDA9}" type="sibTrans" cxnId="{DE70A732-A76F-3B42-8913-B758E4E598F2}">
      <dgm:prSet/>
      <dgm:spPr/>
      <dgm:t>
        <a:bodyPr/>
        <a:lstStyle/>
        <a:p>
          <a:endParaRPr lang="en-US"/>
        </a:p>
      </dgm:t>
    </dgm:pt>
    <dgm:pt modelId="{7E7D6BAD-AA77-B944-A0DA-92BD67150502}">
      <dgm:prSet phldrT="[Text]"/>
      <dgm:spPr/>
      <dgm:t>
        <a:bodyPr/>
        <a:lstStyle/>
        <a:p>
          <a:r>
            <a:rPr lang="zh-CN" alt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开源模型及蒸馏模型</a:t>
          </a:r>
          <a:endParaRPr lang="en-US" b="0" dirty="0">
            <a:solidFill>
              <a:schemeClr val="tx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6688174-6667-F74B-9FA6-DC367F6197DC}" type="parTrans" cxnId="{3C1EA1BC-B9C8-E44F-9D44-18D96C313C03}">
      <dgm:prSet/>
      <dgm:spPr/>
      <dgm:t>
        <a:bodyPr/>
        <a:lstStyle/>
        <a:p>
          <a:endParaRPr lang="en-US"/>
        </a:p>
      </dgm:t>
    </dgm:pt>
    <dgm:pt modelId="{43EF832E-4F4B-E64F-9D6E-5685A03F7726}" type="sibTrans" cxnId="{3C1EA1BC-B9C8-E44F-9D44-18D96C313C03}">
      <dgm:prSet/>
      <dgm:spPr/>
      <dgm:t>
        <a:bodyPr/>
        <a:lstStyle/>
        <a:p>
          <a:endParaRPr lang="en-US"/>
        </a:p>
      </dgm:t>
    </dgm:pt>
    <dgm:pt modelId="{0A15FFF2-4E4B-254A-AD31-E1F6E0B0A64F}">
      <dgm:prSet phldrT="[Text]"/>
      <dgm:spPr/>
      <dgm:t>
        <a:bodyPr/>
        <a:lstStyle/>
        <a:p>
          <a:r>
            <a:rPr lang="zh-CN" alt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极致的模型</a:t>
          </a:r>
          <a:br>
            <a:rPr lang="en-US" altLang="zh-CN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架构优化</a:t>
          </a:r>
          <a:endParaRPr lang="en-US" b="0" dirty="0">
            <a:solidFill>
              <a:schemeClr val="tx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6DC3527-B9FC-7946-B3E2-316A3D785F01}" type="parTrans" cxnId="{9727CA6B-3224-9E4C-907F-2A18A4169AEB}">
      <dgm:prSet/>
      <dgm:spPr/>
      <dgm:t>
        <a:bodyPr/>
        <a:lstStyle/>
        <a:p>
          <a:endParaRPr lang="en-US"/>
        </a:p>
      </dgm:t>
    </dgm:pt>
    <dgm:pt modelId="{720E40AA-28BF-734F-8A9E-0F24E6457FA3}" type="sibTrans" cxnId="{9727CA6B-3224-9E4C-907F-2A18A4169AEB}">
      <dgm:prSet/>
      <dgm:spPr/>
      <dgm:t>
        <a:bodyPr/>
        <a:lstStyle/>
        <a:p>
          <a:endParaRPr lang="en-US"/>
        </a:p>
      </dgm:t>
    </dgm:pt>
    <dgm:pt modelId="{08CAC29A-4B5A-E247-9BFE-2328D23DDCDF}" type="pres">
      <dgm:prSet presAssocID="{A353D6D5-211F-2E41-B479-329095981DD5}" presName="compositeShape" presStyleCnt="0">
        <dgm:presLayoutVars>
          <dgm:chMax val="7"/>
          <dgm:dir/>
          <dgm:resizeHandles val="exact"/>
        </dgm:presLayoutVars>
      </dgm:prSet>
      <dgm:spPr/>
    </dgm:pt>
    <dgm:pt modelId="{CB885FE1-1E7E-1947-9899-9954D8E821E6}" type="pres">
      <dgm:prSet presAssocID="{B3CB9D7D-E7DC-D44D-A36F-761B57934379}" presName="circ1" presStyleLbl="vennNode1" presStyleIdx="0" presStyleCnt="3"/>
      <dgm:spPr/>
    </dgm:pt>
    <dgm:pt modelId="{4472EBA3-CB65-EB43-9CED-B636AE632BE5}" type="pres">
      <dgm:prSet presAssocID="{B3CB9D7D-E7DC-D44D-A36F-761B5793437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C277E79-B472-2042-8B38-6AD133D5A5CB}" type="pres">
      <dgm:prSet presAssocID="{7E7D6BAD-AA77-B944-A0DA-92BD67150502}" presName="circ2" presStyleLbl="vennNode1" presStyleIdx="1" presStyleCnt="3"/>
      <dgm:spPr/>
    </dgm:pt>
    <dgm:pt modelId="{264407BE-EE7F-5541-82D8-B63BB7A877C6}" type="pres">
      <dgm:prSet presAssocID="{7E7D6BAD-AA77-B944-A0DA-92BD6715050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3C3CAF3-1697-8D4D-A907-9A40549A388D}" type="pres">
      <dgm:prSet presAssocID="{0A15FFF2-4E4B-254A-AD31-E1F6E0B0A64F}" presName="circ3" presStyleLbl="vennNode1" presStyleIdx="2" presStyleCnt="3"/>
      <dgm:spPr/>
    </dgm:pt>
    <dgm:pt modelId="{052A33A6-106E-D844-BA41-904650DD2970}" type="pres">
      <dgm:prSet presAssocID="{0A15FFF2-4E4B-254A-AD31-E1F6E0B0A64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53B6D2E-3B96-4E44-8C24-6C63AFE72BB8}" type="presOf" srcId="{0A15FFF2-4E4B-254A-AD31-E1F6E0B0A64F}" destId="{33C3CAF3-1697-8D4D-A907-9A40549A388D}" srcOrd="0" destOrd="0" presId="urn:microsoft.com/office/officeart/2005/8/layout/venn1"/>
    <dgm:cxn modelId="{DE70A732-A76F-3B42-8913-B758E4E598F2}" srcId="{A353D6D5-211F-2E41-B479-329095981DD5}" destId="{B3CB9D7D-E7DC-D44D-A36F-761B57934379}" srcOrd="0" destOrd="0" parTransId="{697F828E-4D68-2D46-AEBB-9967A41B976D}" sibTransId="{564A962F-AACB-384C-8691-7E4600CBDDA9}"/>
    <dgm:cxn modelId="{0CA0914A-D234-C741-AF9B-CBE0DE000FAA}" type="presOf" srcId="{B3CB9D7D-E7DC-D44D-A36F-761B57934379}" destId="{4472EBA3-CB65-EB43-9CED-B636AE632BE5}" srcOrd="1" destOrd="0" presId="urn:microsoft.com/office/officeart/2005/8/layout/venn1"/>
    <dgm:cxn modelId="{9727CA6B-3224-9E4C-907F-2A18A4169AEB}" srcId="{A353D6D5-211F-2E41-B479-329095981DD5}" destId="{0A15FFF2-4E4B-254A-AD31-E1F6E0B0A64F}" srcOrd="2" destOrd="0" parTransId="{56DC3527-B9FC-7946-B3E2-316A3D785F01}" sibTransId="{720E40AA-28BF-734F-8A9E-0F24E6457FA3}"/>
    <dgm:cxn modelId="{61038586-B1DE-684B-9315-4CB5179CD40C}" type="presOf" srcId="{B3CB9D7D-E7DC-D44D-A36F-761B57934379}" destId="{CB885FE1-1E7E-1947-9899-9954D8E821E6}" srcOrd="0" destOrd="0" presId="urn:microsoft.com/office/officeart/2005/8/layout/venn1"/>
    <dgm:cxn modelId="{C761DDA0-8034-6F4A-AAAB-6E484BE17BCC}" type="presOf" srcId="{7E7D6BAD-AA77-B944-A0DA-92BD67150502}" destId="{264407BE-EE7F-5541-82D8-B63BB7A877C6}" srcOrd="1" destOrd="0" presId="urn:microsoft.com/office/officeart/2005/8/layout/venn1"/>
    <dgm:cxn modelId="{3C1EA1BC-B9C8-E44F-9D44-18D96C313C03}" srcId="{A353D6D5-211F-2E41-B479-329095981DD5}" destId="{7E7D6BAD-AA77-B944-A0DA-92BD67150502}" srcOrd="1" destOrd="0" parTransId="{36688174-6667-F74B-9FA6-DC367F6197DC}" sibTransId="{43EF832E-4F4B-E64F-9D6E-5685A03F7726}"/>
    <dgm:cxn modelId="{C1F71EC6-860B-8144-A542-24E18A51BA71}" type="presOf" srcId="{0A15FFF2-4E4B-254A-AD31-E1F6E0B0A64F}" destId="{052A33A6-106E-D844-BA41-904650DD2970}" srcOrd="1" destOrd="0" presId="urn:microsoft.com/office/officeart/2005/8/layout/venn1"/>
    <dgm:cxn modelId="{1B4A6FEE-2FDB-0849-9089-9068BDE70D4A}" type="presOf" srcId="{7E7D6BAD-AA77-B944-A0DA-92BD67150502}" destId="{6C277E79-B472-2042-8B38-6AD133D5A5CB}" srcOrd="0" destOrd="0" presId="urn:microsoft.com/office/officeart/2005/8/layout/venn1"/>
    <dgm:cxn modelId="{240A51F3-6D46-CC46-8734-2DEE90382C72}" type="presOf" srcId="{A353D6D5-211F-2E41-B479-329095981DD5}" destId="{08CAC29A-4B5A-E247-9BFE-2328D23DDCDF}" srcOrd="0" destOrd="0" presId="urn:microsoft.com/office/officeart/2005/8/layout/venn1"/>
    <dgm:cxn modelId="{24412644-097B-E34C-A7D0-709C334EF51F}" type="presParOf" srcId="{08CAC29A-4B5A-E247-9BFE-2328D23DDCDF}" destId="{CB885FE1-1E7E-1947-9899-9954D8E821E6}" srcOrd="0" destOrd="0" presId="urn:microsoft.com/office/officeart/2005/8/layout/venn1"/>
    <dgm:cxn modelId="{2BA7024A-D526-324B-BBF1-DDB42CFEBB9F}" type="presParOf" srcId="{08CAC29A-4B5A-E247-9BFE-2328D23DDCDF}" destId="{4472EBA3-CB65-EB43-9CED-B636AE632BE5}" srcOrd="1" destOrd="0" presId="urn:microsoft.com/office/officeart/2005/8/layout/venn1"/>
    <dgm:cxn modelId="{80271FFF-5367-5245-845A-AFB8041A09A8}" type="presParOf" srcId="{08CAC29A-4B5A-E247-9BFE-2328D23DDCDF}" destId="{6C277E79-B472-2042-8B38-6AD133D5A5CB}" srcOrd="2" destOrd="0" presId="urn:microsoft.com/office/officeart/2005/8/layout/venn1"/>
    <dgm:cxn modelId="{464CABDC-B37F-FF45-86DD-932F4A099FC4}" type="presParOf" srcId="{08CAC29A-4B5A-E247-9BFE-2328D23DDCDF}" destId="{264407BE-EE7F-5541-82D8-B63BB7A877C6}" srcOrd="3" destOrd="0" presId="urn:microsoft.com/office/officeart/2005/8/layout/venn1"/>
    <dgm:cxn modelId="{DB964E75-114E-4947-9C25-ECE0A773AA07}" type="presParOf" srcId="{08CAC29A-4B5A-E247-9BFE-2328D23DDCDF}" destId="{33C3CAF3-1697-8D4D-A907-9A40549A388D}" srcOrd="4" destOrd="0" presId="urn:microsoft.com/office/officeart/2005/8/layout/venn1"/>
    <dgm:cxn modelId="{5287C3CD-CA6D-9943-AFFB-E0573589EC42}" type="presParOf" srcId="{08CAC29A-4B5A-E247-9BFE-2328D23DDCDF}" destId="{052A33A6-106E-D844-BA41-904650DD297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BAD11E-EF49-E14A-B5BA-3E2926F421AB}">
      <dsp:nvSpPr>
        <dsp:cNvPr id="0" name=""/>
        <dsp:cNvSpPr/>
      </dsp:nvSpPr>
      <dsp:spPr>
        <a:xfrm rot="5400000">
          <a:off x="387510" y="1985930"/>
          <a:ext cx="1165208" cy="1938880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1519A8-EA02-CB4F-AC39-696E2C919A7A}">
      <dsp:nvSpPr>
        <dsp:cNvPr id="0" name=""/>
        <dsp:cNvSpPr/>
      </dsp:nvSpPr>
      <dsp:spPr>
        <a:xfrm>
          <a:off x="193008" y="2565237"/>
          <a:ext cx="1750432" cy="1534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3008" y="2565237"/>
        <a:ext cx="1750432" cy="1534356"/>
      </dsp:txXfrm>
    </dsp:sp>
    <dsp:sp modelId="{8DF59DAE-9E52-664B-BBAF-4D955F9CED66}">
      <dsp:nvSpPr>
        <dsp:cNvPr id="0" name=""/>
        <dsp:cNvSpPr/>
      </dsp:nvSpPr>
      <dsp:spPr>
        <a:xfrm>
          <a:off x="1613170" y="1843187"/>
          <a:ext cx="330270" cy="330270"/>
        </a:xfrm>
        <a:prstGeom prst="triangle">
          <a:avLst>
            <a:gd name="adj" fmla="val 100000"/>
          </a:avLst>
        </a:prstGeom>
        <a:solidFill>
          <a:schemeClr val="accent4">
            <a:hueOff val="1563936"/>
            <a:satOff val="-5097"/>
            <a:lumOff val="2745"/>
            <a:alphaOff val="0"/>
          </a:schemeClr>
        </a:solidFill>
        <a:ln w="12700" cap="flat" cmpd="sng" algn="ctr">
          <a:solidFill>
            <a:schemeClr val="accent4">
              <a:hueOff val="1563936"/>
              <a:satOff val="-5097"/>
              <a:lumOff val="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58C3E-5F0F-6447-A9B9-8534ED29F458}">
      <dsp:nvSpPr>
        <dsp:cNvPr id="0" name=""/>
        <dsp:cNvSpPr/>
      </dsp:nvSpPr>
      <dsp:spPr>
        <a:xfrm rot="5400000">
          <a:off x="2477990" y="1461092"/>
          <a:ext cx="1165208" cy="1938880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3127872"/>
            <a:satOff val="-10194"/>
            <a:lumOff val="5490"/>
            <a:alphaOff val="0"/>
          </a:schemeClr>
        </a:solidFill>
        <a:ln w="12700" cap="flat" cmpd="sng" algn="ctr">
          <a:solidFill>
            <a:schemeClr val="accent4">
              <a:hueOff val="3127872"/>
              <a:satOff val="-10194"/>
              <a:lumOff val="5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064DF-4A10-6440-9C82-C8CCDD75D84B}">
      <dsp:nvSpPr>
        <dsp:cNvPr id="0" name=""/>
        <dsp:cNvSpPr/>
      </dsp:nvSpPr>
      <dsp:spPr>
        <a:xfrm>
          <a:off x="2346876" y="2128838"/>
          <a:ext cx="2203304" cy="1534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346876" y="2128838"/>
        <a:ext cx="2203304" cy="1534356"/>
      </dsp:txXfrm>
    </dsp:sp>
    <dsp:sp modelId="{6EE66675-9D78-8F45-B1B6-06E0962A512C}">
      <dsp:nvSpPr>
        <dsp:cNvPr id="0" name=""/>
        <dsp:cNvSpPr/>
      </dsp:nvSpPr>
      <dsp:spPr>
        <a:xfrm>
          <a:off x="3666576" y="1385330"/>
          <a:ext cx="330270" cy="330270"/>
        </a:xfrm>
        <a:prstGeom prst="triangle">
          <a:avLst>
            <a:gd name="adj" fmla="val 100000"/>
          </a:avLst>
        </a:prstGeom>
        <a:solidFill>
          <a:schemeClr val="accent4">
            <a:hueOff val="4691808"/>
            <a:satOff val="-15291"/>
            <a:lumOff val="8235"/>
            <a:alphaOff val="0"/>
          </a:schemeClr>
        </a:solidFill>
        <a:ln w="12700" cap="flat" cmpd="sng" algn="ctr">
          <a:solidFill>
            <a:schemeClr val="accent4">
              <a:hueOff val="4691808"/>
              <a:satOff val="-15291"/>
              <a:lumOff val="8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84FDC-1A72-3F4F-AD41-72C54C14D761}">
      <dsp:nvSpPr>
        <dsp:cNvPr id="0" name=""/>
        <dsp:cNvSpPr/>
      </dsp:nvSpPr>
      <dsp:spPr>
        <a:xfrm rot="5400000">
          <a:off x="4704020" y="925418"/>
          <a:ext cx="1165208" cy="1938880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6255745"/>
            <a:satOff val="-20388"/>
            <a:lumOff val="10981"/>
            <a:alphaOff val="0"/>
          </a:schemeClr>
        </a:solidFill>
        <a:ln w="12700" cap="flat" cmpd="sng" algn="ctr">
          <a:solidFill>
            <a:schemeClr val="accent4">
              <a:hueOff val="6255745"/>
              <a:satOff val="-20388"/>
              <a:lumOff val="10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C98A5-FDC0-3D48-96CE-135990F5F997}">
      <dsp:nvSpPr>
        <dsp:cNvPr id="0" name=""/>
        <dsp:cNvSpPr/>
      </dsp:nvSpPr>
      <dsp:spPr>
        <a:xfrm>
          <a:off x="4499427" y="1565793"/>
          <a:ext cx="2196635" cy="1534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4499427" y="1565793"/>
        <a:ext cx="2196635" cy="1534356"/>
      </dsp:txXfrm>
    </dsp:sp>
    <dsp:sp modelId="{95033237-CB5B-AE46-81F9-5AD2CC144463}">
      <dsp:nvSpPr>
        <dsp:cNvPr id="0" name=""/>
        <dsp:cNvSpPr/>
      </dsp:nvSpPr>
      <dsp:spPr>
        <a:xfrm>
          <a:off x="5929680" y="782676"/>
          <a:ext cx="330270" cy="330270"/>
        </a:xfrm>
        <a:prstGeom prst="triangle">
          <a:avLst>
            <a:gd name="adj" fmla="val 100000"/>
          </a:avLst>
        </a:prstGeom>
        <a:solidFill>
          <a:schemeClr val="accent4">
            <a:hueOff val="7819681"/>
            <a:satOff val="-25486"/>
            <a:lumOff val="13726"/>
            <a:alphaOff val="0"/>
          </a:schemeClr>
        </a:solidFill>
        <a:ln w="12700" cap="flat" cmpd="sng" algn="ctr">
          <a:solidFill>
            <a:schemeClr val="accent4">
              <a:hueOff val="7819681"/>
              <a:satOff val="-25486"/>
              <a:lumOff val="13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771E6-94ED-7047-BF99-8B8FABBC199E}">
      <dsp:nvSpPr>
        <dsp:cNvPr id="0" name=""/>
        <dsp:cNvSpPr/>
      </dsp:nvSpPr>
      <dsp:spPr>
        <a:xfrm rot="5400000">
          <a:off x="6937108" y="395163"/>
          <a:ext cx="1165208" cy="1938880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9383617"/>
            <a:satOff val="-30583"/>
            <a:lumOff val="16471"/>
            <a:alphaOff val="0"/>
          </a:schemeClr>
        </a:solidFill>
        <a:ln w="12700" cap="flat" cmpd="sng" algn="ctr">
          <a:solidFill>
            <a:schemeClr val="accent4">
              <a:hueOff val="9383617"/>
              <a:satOff val="-30583"/>
              <a:lumOff val="1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1257D-C4AE-E146-B3DB-45C94253DEDA}">
      <dsp:nvSpPr>
        <dsp:cNvPr id="0" name=""/>
        <dsp:cNvSpPr/>
      </dsp:nvSpPr>
      <dsp:spPr>
        <a:xfrm>
          <a:off x="6783102" y="957945"/>
          <a:ext cx="2377069" cy="1534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6783102" y="957945"/>
        <a:ext cx="2377069" cy="1534356"/>
      </dsp:txXfrm>
    </dsp:sp>
    <dsp:sp modelId="{DC3DC9A5-1D24-DA4C-9BB6-0C5574297340}">
      <dsp:nvSpPr>
        <dsp:cNvPr id="0" name=""/>
        <dsp:cNvSpPr/>
      </dsp:nvSpPr>
      <dsp:spPr>
        <a:xfrm>
          <a:off x="8162768" y="252420"/>
          <a:ext cx="330270" cy="330270"/>
        </a:xfrm>
        <a:prstGeom prst="triangle">
          <a:avLst>
            <a:gd name="adj" fmla="val 100000"/>
          </a:avLst>
        </a:prstGeom>
        <a:solidFill>
          <a:schemeClr val="accent4">
            <a:hueOff val="10947554"/>
            <a:satOff val="-35680"/>
            <a:lumOff val="19216"/>
            <a:alphaOff val="0"/>
          </a:schemeClr>
        </a:solidFill>
        <a:ln w="12700" cap="flat" cmpd="sng" algn="ctr">
          <a:solidFill>
            <a:schemeClr val="accent4">
              <a:hueOff val="10947554"/>
              <a:satOff val="-35680"/>
              <a:lumOff val="192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7B7EE-9624-5641-A83A-345510DB6AAD}">
      <dsp:nvSpPr>
        <dsp:cNvPr id="0" name=""/>
        <dsp:cNvSpPr/>
      </dsp:nvSpPr>
      <dsp:spPr>
        <a:xfrm rot="5400000">
          <a:off x="8958995" y="-135092"/>
          <a:ext cx="1165208" cy="1938880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12511490"/>
            <a:satOff val="-40777"/>
            <a:lumOff val="21961"/>
            <a:alphaOff val="0"/>
          </a:schemeClr>
        </a:solidFill>
        <a:ln w="12700" cap="flat" cmpd="sng" algn="ctr">
          <a:solidFill>
            <a:schemeClr val="accent4">
              <a:hueOff val="12511490"/>
              <a:satOff val="-40777"/>
              <a:lumOff val="2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0DE2A-A771-EA4B-BA52-4E326F95F097}">
      <dsp:nvSpPr>
        <dsp:cNvPr id="0" name=""/>
        <dsp:cNvSpPr/>
      </dsp:nvSpPr>
      <dsp:spPr>
        <a:xfrm>
          <a:off x="8764492" y="444215"/>
          <a:ext cx="1750432" cy="1534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764492" y="444215"/>
        <a:ext cx="1750432" cy="15343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85FE1-1E7E-1947-9899-9954D8E821E6}">
      <dsp:nvSpPr>
        <dsp:cNvPr id="0" name=""/>
        <dsp:cNvSpPr/>
      </dsp:nvSpPr>
      <dsp:spPr>
        <a:xfrm>
          <a:off x="1361793" y="41231"/>
          <a:ext cx="1979126" cy="197912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kern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只用</a:t>
          </a:r>
          <a:r>
            <a:rPr lang="en-US" altLang="zh-CN" sz="1800" b="0" kern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RL</a:t>
          </a:r>
          <a:r>
            <a:rPr lang="zh-CN" altLang="en-US" sz="1800" b="0" kern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习得推理能力</a:t>
          </a:r>
          <a:endParaRPr lang="en-US" sz="1800" b="0" kern="1200">
            <a:solidFill>
              <a:schemeClr val="tx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625677" y="387578"/>
        <a:ext cx="1451359" cy="890606"/>
      </dsp:txXfrm>
    </dsp:sp>
    <dsp:sp modelId="{6C277E79-B472-2042-8B38-6AD133D5A5CB}">
      <dsp:nvSpPr>
        <dsp:cNvPr id="0" name=""/>
        <dsp:cNvSpPr/>
      </dsp:nvSpPr>
      <dsp:spPr>
        <a:xfrm>
          <a:off x="2075928" y="1278185"/>
          <a:ext cx="1979126" cy="1979126"/>
        </a:xfrm>
        <a:prstGeom prst="ellipse">
          <a:avLst/>
        </a:prstGeom>
        <a:solidFill>
          <a:schemeClr val="accent4">
            <a:alpha val="50000"/>
            <a:hueOff val="6255745"/>
            <a:satOff val="-20388"/>
            <a:lumOff val="10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开源模型及蒸馏模型</a:t>
          </a:r>
          <a:endParaRPr lang="en-US" sz="1800" b="0" kern="1200" dirty="0">
            <a:solidFill>
              <a:schemeClr val="tx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681211" y="1789460"/>
        <a:ext cx="1187475" cy="1088519"/>
      </dsp:txXfrm>
    </dsp:sp>
    <dsp:sp modelId="{33C3CAF3-1697-8D4D-A907-9A40549A388D}">
      <dsp:nvSpPr>
        <dsp:cNvPr id="0" name=""/>
        <dsp:cNvSpPr/>
      </dsp:nvSpPr>
      <dsp:spPr>
        <a:xfrm>
          <a:off x="647659" y="1278185"/>
          <a:ext cx="1979126" cy="1979126"/>
        </a:xfrm>
        <a:prstGeom prst="ellipse">
          <a:avLst/>
        </a:prstGeom>
        <a:solidFill>
          <a:schemeClr val="accent4">
            <a:alpha val="50000"/>
            <a:hueOff val="12511490"/>
            <a:satOff val="-40777"/>
            <a:lumOff val="2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极致的模型</a:t>
          </a:r>
          <a:br>
            <a:rPr lang="en-US" altLang="zh-CN" sz="1800" b="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800" b="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架构优化</a:t>
          </a:r>
          <a:endParaRPr lang="en-US" sz="1800" b="0" kern="1200" dirty="0">
            <a:solidFill>
              <a:schemeClr val="tx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34026" y="1789460"/>
        <a:ext cx="1187475" cy="10885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7283C93-14E7-49CB-8C89-FBF4B48DE3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7D9FF0-0E26-434C-B5DC-4766B618C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719A4B-2804-4E1E-B625-99D3DABBEF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FE765A-43BA-4AC8-9A23-7A45CAFDCC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93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2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8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509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8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471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083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43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140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10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88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36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459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5764F-1F77-402C-3AD2-67DF47240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FCC8EA-F7FE-050C-E958-BE5088BD1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0DEEF-E884-ACBE-3233-71D02FBC7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F1618-6F70-3057-9B72-26645FA05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896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8364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1F304-0FE4-FF97-195E-1B4B49B83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3EB2F3-9B20-1BBA-7A8B-9C583A901C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C207D7-A342-6DCD-E317-01238561A4D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174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040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280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192DE-684E-15EF-5DDF-387328177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5C0E02-7876-D44C-BE9C-FB55916038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DC240E-A84A-605F-A995-425CA789652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191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441D-E318-423F-8E4B-963DE5A221E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46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600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721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3CE32-C7C3-CB60-53F9-2580ABAB3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33DCC5B-8D8E-7F98-004D-6D4E5C3A60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31C039-17CF-A1FF-82B3-D3B0A55494D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0624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1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779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610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21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资料带 26">
            <a:extLst>
              <a:ext uri="{FF2B5EF4-FFF2-40B4-BE49-F238E27FC236}">
                <a16:creationId xmlns:a16="http://schemas.microsoft.com/office/drawing/2014/main" id="{9349E164-D6B5-44E4-A5D5-3E9ECC63CC24}"/>
              </a:ext>
            </a:extLst>
          </p:cNvPr>
          <p:cNvSpPr/>
          <p:nvPr userDrawn="1"/>
        </p:nvSpPr>
        <p:spPr>
          <a:xfrm>
            <a:off x="-1202" y="44710"/>
            <a:ext cx="12204175" cy="360173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9631"/>
              <a:gd name="connsiteX1" fmla="*/ 2500 w 10000"/>
              <a:gd name="connsiteY1" fmla="*/ 2000 h 9631"/>
              <a:gd name="connsiteX2" fmla="*/ 5000 w 10000"/>
              <a:gd name="connsiteY2" fmla="*/ 1000 h 9631"/>
              <a:gd name="connsiteX3" fmla="*/ 7500 w 10000"/>
              <a:gd name="connsiteY3" fmla="*/ 0 h 9631"/>
              <a:gd name="connsiteX4" fmla="*/ 10000 w 10000"/>
              <a:gd name="connsiteY4" fmla="*/ 1000 h 9631"/>
              <a:gd name="connsiteX5" fmla="*/ 10000 w 10000"/>
              <a:gd name="connsiteY5" fmla="*/ 9000 h 9631"/>
              <a:gd name="connsiteX6" fmla="*/ 7500 w 10000"/>
              <a:gd name="connsiteY6" fmla="*/ 8000 h 9631"/>
              <a:gd name="connsiteX7" fmla="*/ 5000 w 10000"/>
              <a:gd name="connsiteY7" fmla="*/ 9000 h 9631"/>
              <a:gd name="connsiteX8" fmla="*/ 0 w 10000"/>
              <a:gd name="connsiteY8" fmla="*/ 9000 h 9631"/>
              <a:gd name="connsiteX9" fmla="*/ 0 w 10000"/>
              <a:gd name="connsiteY9" fmla="*/ 1000 h 9631"/>
              <a:gd name="connsiteX0" fmla="*/ 0 w 10000"/>
              <a:gd name="connsiteY0" fmla="*/ 1038 h 9703"/>
              <a:gd name="connsiteX1" fmla="*/ 2500 w 10000"/>
              <a:gd name="connsiteY1" fmla="*/ 2077 h 9703"/>
              <a:gd name="connsiteX2" fmla="*/ 5000 w 10000"/>
              <a:gd name="connsiteY2" fmla="*/ 1038 h 9703"/>
              <a:gd name="connsiteX3" fmla="*/ 7500 w 10000"/>
              <a:gd name="connsiteY3" fmla="*/ 0 h 9703"/>
              <a:gd name="connsiteX4" fmla="*/ 10000 w 10000"/>
              <a:gd name="connsiteY4" fmla="*/ 1038 h 9703"/>
              <a:gd name="connsiteX5" fmla="*/ 10000 w 10000"/>
              <a:gd name="connsiteY5" fmla="*/ 9345 h 9703"/>
              <a:gd name="connsiteX6" fmla="*/ 7500 w 10000"/>
              <a:gd name="connsiteY6" fmla="*/ 8307 h 9703"/>
              <a:gd name="connsiteX7" fmla="*/ 0 w 10000"/>
              <a:gd name="connsiteY7" fmla="*/ 9345 h 9703"/>
              <a:gd name="connsiteX8" fmla="*/ 0 w 10000"/>
              <a:gd name="connsiteY8" fmla="*/ 1038 h 9703"/>
              <a:gd name="connsiteX0" fmla="*/ 0 w 10000"/>
              <a:gd name="connsiteY0" fmla="*/ 1070 h 10701"/>
              <a:gd name="connsiteX1" fmla="*/ 2500 w 10000"/>
              <a:gd name="connsiteY1" fmla="*/ 2141 h 10701"/>
              <a:gd name="connsiteX2" fmla="*/ 5000 w 10000"/>
              <a:gd name="connsiteY2" fmla="*/ 1070 h 10701"/>
              <a:gd name="connsiteX3" fmla="*/ 7500 w 10000"/>
              <a:gd name="connsiteY3" fmla="*/ 0 h 10701"/>
              <a:gd name="connsiteX4" fmla="*/ 10000 w 10000"/>
              <a:gd name="connsiteY4" fmla="*/ 1070 h 10701"/>
              <a:gd name="connsiteX5" fmla="*/ 10000 w 10000"/>
              <a:gd name="connsiteY5" fmla="*/ 9631 h 10701"/>
              <a:gd name="connsiteX6" fmla="*/ 0 w 10000"/>
              <a:gd name="connsiteY6" fmla="*/ 9631 h 10701"/>
              <a:gd name="connsiteX7" fmla="*/ 0 w 10000"/>
              <a:gd name="connsiteY7" fmla="*/ 1070 h 10701"/>
              <a:gd name="connsiteX0" fmla="*/ 0 w 10000"/>
              <a:gd name="connsiteY0" fmla="*/ 1070 h 11003"/>
              <a:gd name="connsiteX1" fmla="*/ 2500 w 10000"/>
              <a:gd name="connsiteY1" fmla="*/ 2141 h 11003"/>
              <a:gd name="connsiteX2" fmla="*/ 5000 w 10000"/>
              <a:gd name="connsiteY2" fmla="*/ 1070 h 11003"/>
              <a:gd name="connsiteX3" fmla="*/ 7500 w 10000"/>
              <a:gd name="connsiteY3" fmla="*/ 0 h 11003"/>
              <a:gd name="connsiteX4" fmla="*/ 10000 w 10000"/>
              <a:gd name="connsiteY4" fmla="*/ 1070 h 11003"/>
              <a:gd name="connsiteX5" fmla="*/ 10000 w 10000"/>
              <a:gd name="connsiteY5" fmla="*/ 9631 h 11003"/>
              <a:gd name="connsiteX6" fmla="*/ 0 w 10000"/>
              <a:gd name="connsiteY6" fmla="*/ 9631 h 11003"/>
              <a:gd name="connsiteX7" fmla="*/ 0 w 10000"/>
              <a:gd name="connsiteY7" fmla="*/ 1070 h 11003"/>
              <a:gd name="connsiteX0" fmla="*/ 0 w 10000"/>
              <a:gd name="connsiteY0" fmla="*/ 1070 h 10260"/>
              <a:gd name="connsiteX1" fmla="*/ 2500 w 10000"/>
              <a:gd name="connsiteY1" fmla="*/ 2141 h 10260"/>
              <a:gd name="connsiteX2" fmla="*/ 5000 w 10000"/>
              <a:gd name="connsiteY2" fmla="*/ 1070 h 10260"/>
              <a:gd name="connsiteX3" fmla="*/ 7500 w 10000"/>
              <a:gd name="connsiteY3" fmla="*/ 0 h 10260"/>
              <a:gd name="connsiteX4" fmla="*/ 10000 w 10000"/>
              <a:gd name="connsiteY4" fmla="*/ 1070 h 10260"/>
              <a:gd name="connsiteX5" fmla="*/ 10000 w 10000"/>
              <a:gd name="connsiteY5" fmla="*/ 9631 h 10260"/>
              <a:gd name="connsiteX6" fmla="*/ 0 w 10000"/>
              <a:gd name="connsiteY6" fmla="*/ 9631 h 10260"/>
              <a:gd name="connsiteX7" fmla="*/ 0 w 10000"/>
              <a:gd name="connsiteY7" fmla="*/ 1070 h 10260"/>
              <a:gd name="connsiteX0" fmla="*/ 0 w 10000"/>
              <a:gd name="connsiteY0" fmla="*/ 1070 h 9697"/>
              <a:gd name="connsiteX1" fmla="*/ 2500 w 10000"/>
              <a:gd name="connsiteY1" fmla="*/ 2141 h 9697"/>
              <a:gd name="connsiteX2" fmla="*/ 5000 w 10000"/>
              <a:gd name="connsiteY2" fmla="*/ 1070 h 9697"/>
              <a:gd name="connsiteX3" fmla="*/ 7500 w 10000"/>
              <a:gd name="connsiteY3" fmla="*/ 0 h 9697"/>
              <a:gd name="connsiteX4" fmla="*/ 10000 w 10000"/>
              <a:gd name="connsiteY4" fmla="*/ 1070 h 9697"/>
              <a:gd name="connsiteX5" fmla="*/ 10000 w 10000"/>
              <a:gd name="connsiteY5" fmla="*/ 9631 h 9697"/>
              <a:gd name="connsiteX6" fmla="*/ 0 w 10000"/>
              <a:gd name="connsiteY6" fmla="*/ 9631 h 9697"/>
              <a:gd name="connsiteX7" fmla="*/ 0 w 10000"/>
              <a:gd name="connsiteY7" fmla="*/ 1070 h 9697"/>
              <a:gd name="connsiteX0" fmla="*/ 0 w 10000"/>
              <a:gd name="connsiteY0" fmla="*/ 1103 h 9935"/>
              <a:gd name="connsiteX1" fmla="*/ 2500 w 10000"/>
              <a:gd name="connsiteY1" fmla="*/ 2208 h 9935"/>
              <a:gd name="connsiteX2" fmla="*/ 5000 w 10000"/>
              <a:gd name="connsiteY2" fmla="*/ 1103 h 9935"/>
              <a:gd name="connsiteX3" fmla="*/ 7500 w 10000"/>
              <a:gd name="connsiteY3" fmla="*/ 0 h 9935"/>
              <a:gd name="connsiteX4" fmla="*/ 10000 w 10000"/>
              <a:gd name="connsiteY4" fmla="*/ 1103 h 9935"/>
              <a:gd name="connsiteX5" fmla="*/ 10000 w 10000"/>
              <a:gd name="connsiteY5" fmla="*/ 9932 h 9935"/>
              <a:gd name="connsiteX6" fmla="*/ 0 w 10000"/>
              <a:gd name="connsiteY6" fmla="*/ 9932 h 9935"/>
              <a:gd name="connsiteX7" fmla="*/ 0 w 10000"/>
              <a:gd name="connsiteY7" fmla="*/ 1103 h 9935"/>
              <a:gd name="connsiteX0" fmla="*/ 9 w 10009"/>
              <a:gd name="connsiteY0" fmla="*/ 1110 h 11134"/>
              <a:gd name="connsiteX1" fmla="*/ 2509 w 10009"/>
              <a:gd name="connsiteY1" fmla="*/ 2222 h 11134"/>
              <a:gd name="connsiteX2" fmla="*/ 5009 w 10009"/>
              <a:gd name="connsiteY2" fmla="*/ 1110 h 11134"/>
              <a:gd name="connsiteX3" fmla="*/ 7509 w 10009"/>
              <a:gd name="connsiteY3" fmla="*/ 0 h 11134"/>
              <a:gd name="connsiteX4" fmla="*/ 10009 w 10009"/>
              <a:gd name="connsiteY4" fmla="*/ 1110 h 11134"/>
              <a:gd name="connsiteX5" fmla="*/ 10009 w 10009"/>
              <a:gd name="connsiteY5" fmla="*/ 9997 h 11134"/>
              <a:gd name="connsiteX6" fmla="*/ 0 w 10009"/>
              <a:gd name="connsiteY6" fmla="*/ 11134 h 11134"/>
              <a:gd name="connsiteX7" fmla="*/ 9 w 10009"/>
              <a:gd name="connsiteY7" fmla="*/ 1110 h 11134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94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43 h 11169"/>
              <a:gd name="connsiteX1" fmla="*/ 2604 w 10009"/>
              <a:gd name="connsiteY1" fmla="*/ 2305 h 11169"/>
              <a:gd name="connsiteX2" fmla="*/ 7594 w 10009"/>
              <a:gd name="connsiteY2" fmla="*/ 33 h 11169"/>
              <a:gd name="connsiteX3" fmla="*/ 10009 w 10009"/>
              <a:gd name="connsiteY3" fmla="*/ 1143 h 11169"/>
              <a:gd name="connsiteX4" fmla="*/ 10009 w 10009"/>
              <a:gd name="connsiteY4" fmla="*/ 11142 h 11169"/>
              <a:gd name="connsiteX5" fmla="*/ 0 w 10009"/>
              <a:gd name="connsiteY5" fmla="*/ 11167 h 11169"/>
              <a:gd name="connsiteX6" fmla="*/ 9 w 10009"/>
              <a:gd name="connsiteY6" fmla="*/ 1143 h 11169"/>
              <a:gd name="connsiteX0" fmla="*/ 9 w 10009"/>
              <a:gd name="connsiteY0" fmla="*/ 1111 h 11137"/>
              <a:gd name="connsiteX1" fmla="*/ 2604 w 10009"/>
              <a:gd name="connsiteY1" fmla="*/ 2273 h 11137"/>
              <a:gd name="connsiteX2" fmla="*/ 7594 w 10009"/>
              <a:gd name="connsiteY2" fmla="*/ 1 h 11137"/>
              <a:gd name="connsiteX3" fmla="*/ 10009 w 10009"/>
              <a:gd name="connsiteY3" fmla="*/ 1111 h 11137"/>
              <a:gd name="connsiteX4" fmla="*/ 10009 w 10009"/>
              <a:gd name="connsiteY4" fmla="*/ 11110 h 11137"/>
              <a:gd name="connsiteX5" fmla="*/ 0 w 10009"/>
              <a:gd name="connsiteY5" fmla="*/ 11135 h 11137"/>
              <a:gd name="connsiteX6" fmla="*/ 9 w 10009"/>
              <a:gd name="connsiteY6" fmla="*/ 1111 h 11137"/>
              <a:gd name="connsiteX0" fmla="*/ 9 w 10009"/>
              <a:gd name="connsiteY0" fmla="*/ 1186 h 11212"/>
              <a:gd name="connsiteX1" fmla="*/ 2604 w 10009"/>
              <a:gd name="connsiteY1" fmla="*/ 2348 h 11212"/>
              <a:gd name="connsiteX2" fmla="*/ 7148 w 10009"/>
              <a:gd name="connsiteY2" fmla="*/ 0 h 11212"/>
              <a:gd name="connsiteX3" fmla="*/ 10009 w 10009"/>
              <a:gd name="connsiteY3" fmla="*/ 1186 h 11212"/>
              <a:gd name="connsiteX4" fmla="*/ 10009 w 10009"/>
              <a:gd name="connsiteY4" fmla="*/ 11185 h 11212"/>
              <a:gd name="connsiteX5" fmla="*/ 0 w 10009"/>
              <a:gd name="connsiteY5" fmla="*/ 11210 h 11212"/>
              <a:gd name="connsiteX6" fmla="*/ 9 w 10009"/>
              <a:gd name="connsiteY6" fmla="*/ 1186 h 11212"/>
              <a:gd name="connsiteX0" fmla="*/ 9 w 10009"/>
              <a:gd name="connsiteY0" fmla="*/ 1388 h 11414"/>
              <a:gd name="connsiteX1" fmla="*/ 2604 w 10009"/>
              <a:gd name="connsiteY1" fmla="*/ 2550 h 11414"/>
              <a:gd name="connsiteX2" fmla="*/ 7072 w 10009"/>
              <a:gd name="connsiteY2" fmla="*/ 0 h 11414"/>
              <a:gd name="connsiteX3" fmla="*/ 10009 w 10009"/>
              <a:gd name="connsiteY3" fmla="*/ 1388 h 11414"/>
              <a:gd name="connsiteX4" fmla="*/ 10009 w 10009"/>
              <a:gd name="connsiteY4" fmla="*/ 11387 h 11414"/>
              <a:gd name="connsiteX5" fmla="*/ 0 w 10009"/>
              <a:gd name="connsiteY5" fmla="*/ 11412 h 11414"/>
              <a:gd name="connsiteX6" fmla="*/ 9 w 10009"/>
              <a:gd name="connsiteY6" fmla="*/ 1388 h 11414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39 h 11365"/>
              <a:gd name="connsiteX1" fmla="*/ 2604 w 10009"/>
              <a:gd name="connsiteY1" fmla="*/ 2501 h 11365"/>
              <a:gd name="connsiteX2" fmla="*/ 6607 w 10009"/>
              <a:gd name="connsiteY2" fmla="*/ 2 h 11365"/>
              <a:gd name="connsiteX3" fmla="*/ 10009 w 10009"/>
              <a:gd name="connsiteY3" fmla="*/ 1339 h 11365"/>
              <a:gd name="connsiteX4" fmla="*/ 10009 w 10009"/>
              <a:gd name="connsiteY4" fmla="*/ 11338 h 11365"/>
              <a:gd name="connsiteX5" fmla="*/ 0 w 10009"/>
              <a:gd name="connsiteY5" fmla="*/ 11363 h 11365"/>
              <a:gd name="connsiteX6" fmla="*/ 9 w 10009"/>
              <a:gd name="connsiteY6" fmla="*/ 1339 h 11365"/>
              <a:gd name="connsiteX0" fmla="*/ 9 w 10009"/>
              <a:gd name="connsiteY0" fmla="*/ 1390 h 11416"/>
              <a:gd name="connsiteX1" fmla="*/ 2604 w 10009"/>
              <a:gd name="connsiteY1" fmla="*/ 2552 h 11416"/>
              <a:gd name="connsiteX2" fmla="*/ 6607 w 10009"/>
              <a:gd name="connsiteY2" fmla="*/ 53 h 11416"/>
              <a:gd name="connsiteX3" fmla="*/ 10009 w 10009"/>
              <a:gd name="connsiteY3" fmla="*/ 1390 h 11416"/>
              <a:gd name="connsiteX4" fmla="*/ 10009 w 10009"/>
              <a:gd name="connsiteY4" fmla="*/ 11389 h 11416"/>
              <a:gd name="connsiteX5" fmla="*/ 0 w 10009"/>
              <a:gd name="connsiteY5" fmla="*/ 11414 h 11416"/>
              <a:gd name="connsiteX6" fmla="*/ 9 w 10009"/>
              <a:gd name="connsiteY6" fmla="*/ 1390 h 11416"/>
              <a:gd name="connsiteX0" fmla="*/ 9 w 10009"/>
              <a:gd name="connsiteY0" fmla="*/ 3233 h 13259"/>
              <a:gd name="connsiteX1" fmla="*/ 2604 w 10009"/>
              <a:gd name="connsiteY1" fmla="*/ 4395 h 13259"/>
              <a:gd name="connsiteX2" fmla="*/ 6607 w 10009"/>
              <a:gd name="connsiteY2" fmla="*/ 1896 h 13259"/>
              <a:gd name="connsiteX3" fmla="*/ 10009 w 10009"/>
              <a:gd name="connsiteY3" fmla="*/ 377 h 13259"/>
              <a:gd name="connsiteX4" fmla="*/ 10009 w 10009"/>
              <a:gd name="connsiteY4" fmla="*/ 13232 h 13259"/>
              <a:gd name="connsiteX5" fmla="*/ 0 w 10009"/>
              <a:gd name="connsiteY5" fmla="*/ 13257 h 13259"/>
              <a:gd name="connsiteX6" fmla="*/ 9 w 10009"/>
              <a:gd name="connsiteY6" fmla="*/ 3233 h 13259"/>
              <a:gd name="connsiteX0" fmla="*/ 9 w 10009"/>
              <a:gd name="connsiteY0" fmla="*/ 2856 h 12882"/>
              <a:gd name="connsiteX1" fmla="*/ 2604 w 10009"/>
              <a:gd name="connsiteY1" fmla="*/ 4018 h 12882"/>
              <a:gd name="connsiteX2" fmla="*/ 6607 w 10009"/>
              <a:gd name="connsiteY2" fmla="*/ 1519 h 12882"/>
              <a:gd name="connsiteX3" fmla="*/ 10009 w 10009"/>
              <a:gd name="connsiteY3" fmla="*/ 0 h 12882"/>
              <a:gd name="connsiteX4" fmla="*/ 10009 w 10009"/>
              <a:gd name="connsiteY4" fmla="*/ 12855 h 12882"/>
              <a:gd name="connsiteX5" fmla="*/ 0 w 10009"/>
              <a:gd name="connsiteY5" fmla="*/ 12880 h 12882"/>
              <a:gd name="connsiteX6" fmla="*/ 9 w 10009"/>
              <a:gd name="connsiteY6" fmla="*/ 2856 h 12882"/>
              <a:gd name="connsiteX0" fmla="*/ 9 w 10009"/>
              <a:gd name="connsiteY0" fmla="*/ 2894 h 12920"/>
              <a:gd name="connsiteX1" fmla="*/ 2604 w 10009"/>
              <a:gd name="connsiteY1" fmla="*/ 4056 h 12920"/>
              <a:gd name="connsiteX2" fmla="*/ 6607 w 10009"/>
              <a:gd name="connsiteY2" fmla="*/ 1557 h 12920"/>
              <a:gd name="connsiteX3" fmla="*/ 10009 w 10009"/>
              <a:gd name="connsiteY3" fmla="*/ 38 h 12920"/>
              <a:gd name="connsiteX4" fmla="*/ 10009 w 10009"/>
              <a:gd name="connsiteY4" fmla="*/ 12893 h 12920"/>
              <a:gd name="connsiteX5" fmla="*/ 0 w 10009"/>
              <a:gd name="connsiteY5" fmla="*/ 12918 h 12920"/>
              <a:gd name="connsiteX6" fmla="*/ 9 w 10009"/>
              <a:gd name="connsiteY6" fmla="*/ 2894 h 12920"/>
              <a:gd name="connsiteX0" fmla="*/ 9 w 10009"/>
              <a:gd name="connsiteY0" fmla="*/ 2903 h 12929"/>
              <a:gd name="connsiteX1" fmla="*/ 2604 w 10009"/>
              <a:gd name="connsiteY1" fmla="*/ 4065 h 12929"/>
              <a:gd name="connsiteX2" fmla="*/ 6607 w 10009"/>
              <a:gd name="connsiteY2" fmla="*/ 1566 h 12929"/>
              <a:gd name="connsiteX3" fmla="*/ 10009 w 10009"/>
              <a:gd name="connsiteY3" fmla="*/ 47 h 12929"/>
              <a:gd name="connsiteX4" fmla="*/ 10009 w 10009"/>
              <a:gd name="connsiteY4" fmla="*/ 12902 h 12929"/>
              <a:gd name="connsiteX5" fmla="*/ 0 w 10009"/>
              <a:gd name="connsiteY5" fmla="*/ 12927 h 12929"/>
              <a:gd name="connsiteX6" fmla="*/ 9 w 10009"/>
              <a:gd name="connsiteY6" fmla="*/ 2903 h 12929"/>
              <a:gd name="connsiteX0" fmla="*/ 9 w 10009"/>
              <a:gd name="connsiteY0" fmla="*/ 2903 h 12902"/>
              <a:gd name="connsiteX1" fmla="*/ 2604 w 10009"/>
              <a:gd name="connsiteY1" fmla="*/ 4065 h 12902"/>
              <a:gd name="connsiteX2" fmla="*/ 6607 w 10009"/>
              <a:gd name="connsiteY2" fmla="*/ 1566 h 12902"/>
              <a:gd name="connsiteX3" fmla="*/ 10009 w 10009"/>
              <a:gd name="connsiteY3" fmla="*/ 47 h 12902"/>
              <a:gd name="connsiteX4" fmla="*/ 10009 w 10009"/>
              <a:gd name="connsiteY4" fmla="*/ 12902 h 12902"/>
              <a:gd name="connsiteX5" fmla="*/ 0 w 10009"/>
              <a:gd name="connsiteY5" fmla="*/ 9768 h 12902"/>
              <a:gd name="connsiteX6" fmla="*/ 9 w 10009"/>
              <a:gd name="connsiteY6" fmla="*/ 2903 h 12902"/>
              <a:gd name="connsiteX0" fmla="*/ 9 w 10018"/>
              <a:gd name="connsiteY0" fmla="*/ 2903 h 9768"/>
              <a:gd name="connsiteX1" fmla="*/ 2604 w 10018"/>
              <a:gd name="connsiteY1" fmla="*/ 4065 h 9768"/>
              <a:gd name="connsiteX2" fmla="*/ 6607 w 10018"/>
              <a:gd name="connsiteY2" fmla="*/ 1566 h 9768"/>
              <a:gd name="connsiteX3" fmla="*/ 10009 w 10018"/>
              <a:gd name="connsiteY3" fmla="*/ 47 h 9768"/>
              <a:gd name="connsiteX4" fmla="*/ 10018 w 10018"/>
              <a:gd name="connsiteY4" fmla="*/ 9616 h 9768"/>
              <a:gd name="connsiteX5" fmla="*/ 0 w 10018"/>
              <a:gd name="connsiteY5" fmla="*/ 9768 h 9768"/>
              <a:gd name="connsiteX6" fmla="*/ 9 w 10018"/>
              <a:gd name="connsiteY6" fmla="*/ 2903 h 9768"/>
              <a:gd name="connsiteX0" fmla="*/ 1 w 9992"/>
              <a:gd name="connsiteY0" fmla="*/ 2972 h 9949"/>
              <a:gd name="connsiteX1" fmla="*/ 2591 w 9992"/>
              <a:gd name="connsiteY1" fmla="*/ 4162 h 9949"/>
              <a:gd name="connsiteX2" fmla="*/ 6587 w 9992"/>
              <a:gd name="connsiteY2" fmla="*/ 1603 h 9949"/>
              <a:gd name="connsiteX3" fmla="*/ 9983 w 9992"/>
              <a:gd name="connsiteY3" fmla="*/ 48 h 9949"/>
              <a:gd name="connsiteX4" fmla="*/ 9992 w 9992"/>
              <a:gd name="connsiteY4" fmla="*/ 9844 h 9949"/>
              <a:gd name="connsiteX5" fmla="*/ 11 w 9992"/>
              <a:gd name="connsiteY5" fmla="*/ 9948 h 9949"/>
              <a:gd name="connsiteX6" fmla="*/ 1 w 9992"/>
              <a:gd name="connsiteY6" fmla="*/ 2972 h 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" h="9949">
                <a:moveTo>
                  <a:pt x="1" y="2972"/>
                </a:moveTo>
                <a:cubicBezTo>
                  <a:pt x="219" y="3988"/>
                  <a:pt x="1493" y="4390"/>
                  <a:pt x="2591" y="4162"/>
                </a:cubicBezTo>
                <a:cubicBezTo>
                  <a:pt x="3689" y="3933"/>
                  <a:pt x="5374" y="2548"/>
                  <a:pt x="6587" y="1603"/>
                </a:cubicBezTo>
                <a:cubicBezTo>
                  <a:pt x="7800" y="658"/>
                  <a:pt x="8855" y="-218"/>
                  <a:pt x="9983" y="48"/>
                </a:cubicBezTo>
                <a:cubicBezTo>
                  <a:pt x="9986" y="3314"/>
                  <a:pt x="9989" y="6579"/>
                  <a:pt x="9992" y="9844"/>
                </a:cubicBezTo>
                <a:cubicBezTo>
                  <a:pt x="9111" y="9821"/>
                  <a:pt x="1902" y="9963"/>
                  <a:pt x="11" y="9948"/>
                </a:cubicBezTo>
                <a:cubicBezTo>
                  <a:pt x="14" y="6528"/>
                  <a:pt x="-2" y="6392"/>
                  <a:pt x="1" y="2972"/>
                </a:cubicBezTo>
                <a:close/>
              </a:path>
            </a:pathLst>
          </a:custGeom>
          <a:blipFill dpi="0" rotWithShape="1">
            <a:blip r:embed="rId2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EFF6B14-17F5-49E0-BEF2-E91C472569FE}"/>
              </a:ext>
            </a:extLst>
          </p:cNvPr>
          <p:cNvSpPr/>
          <p:nvPr userDrawn="1"/>
        </p:nvSpPr>
        <p:spPr>
          <a:xfrm>
            <a:off x="-1202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9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E52E81D-AD89-4DB6-8672-9E4A5067F010}"/>
              </a:ext>
            </a:extLst>
          </p:cNvPr>
          <p:cNvSpPr/>
          <p:nvPr userDrawn="1"/>
        </p:nvSpPr>
        <p:spPr>
          <a:xfrm>
            <a:off x="0" y="-1052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D01629F-A191-4715-8074-E739741B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36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48647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60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1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3600" b="1" spc="20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HARBIN INSTITUTE OF TECHNOLOGY 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361950" indent="-361950"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809625" indent="-352425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12573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6002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20574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06E4F14F-6B08-084D-8A92-005D33E95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31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8300" y="1007009"/>
            <a:ext cx="11522076" cy="51784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zh-CN" altLang="en-US" sz="1600" b="0" i="0" u="none" strike="noStrike" cap="none" spc="0" normalizeH="0" baseline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Times New Roman" panose="02020603050405020304"/>
                <a:ea typeface="华文楷体" panose="02010600040101010101" charset="-122"/>
              </a:defRPr>
            </a:lvl1pPr>
            <a:lvl2pPr>
              <a:defRPr kumimoji="0" lang="zh-CN" altLang="en-US" sz="1600" b="0" i="0" u="none" strike="noStrike" cap="none" spc="0" normalizeH="0" baseline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Times New Roman" panose="02020603050405020304"/>
                <a:ea typeface="华文楷体" panose="02010600040101010101" charset="-122"/>
              </a:defRPr>
            </a:lvl2pPr>
            <a:lvl3pPr>
              <a:defRPr kumimoji="0" lang="zh-CN" altLang="en-US" sz="1600" b="0" i="0" u="none" strike="noStrike" cap="none" spc="0" normalizeH="0" baseline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Times New Roman" panose="02020603050405020304"/>
                <a:ea typeface="华文楷体" panose="02010600040101010101" charset="-122"/>
              </a:defRPr>
            </a:lvl3pPr>
            <a:lvl4pPr>
              <a:defRPr kumimoji="0" lang="zh-CN" altLang="en-US" sz="1600" b="0" i="0" u="none" strike="noStrike" cap="none" spc="0" normalizeH="0" baseline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Times New Roman" panose="02020603050405020304"/>
                <a:ea typeface="华文楷体" panose="02010600040101010101" charset="-122"/>
              </a:defRPr>
            </a:lvl4pPr>
            <a:lvl5pPr>
              <a:def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Times New Roman" panose="02020603050405020304"/>
                <a:ea typeface="华文楷体" panose="02010600040101010101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368481" y="136413"/>
            <a:ext cx="10277929" cy="559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/>
            </a:lvl1pPr>
          </a:lstStyle>
          <a:p>
            <a:endParaRPr kumimoji="1" lang="zh-CN" altLang="en-US" dirty="0"/>
          </a:p>
        </p:txBody>
      </p:sp>
      <p:sp>
        <p:nvSpPr>
          <p:cNvPr id="22" name="Line"/>
          <p:cNvSpPr/>
          <p:nvPr userDrawn="1">
            <p:custDataLst>
              <p:tags r:id="rId1"/>
            </p:custDataLst>
          </p:nvPr>
        </p:nvSpPr>
        <p:spPr>
          <a:xfrm>
            <a:off x="368300" y="695961"/>
            <a:ext cx="9832975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  <a:miter lim="400000"/>
          </a:ln>
        </p:spPr>
        <p:txBody>
          <a:bodyPr lIns="22859" tIns="22859" rIns="22859" bIns="22859"/>
          <a:lstStyle/>
          <a:p>
            <a:pPr latinLnBrk="1">
              <a:defRPr/>
            </a:pPr>
            <a:endParaRPr lang="zh-CN" altLang="en-US" sz="900">
              <a:solidFill>
                <a:prstClr val="black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2003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93D1DF-6692-5FEA-CBCD-DFBB96DEB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4DA4A9-404B-1FDB-3672-49D84C0EB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98B65D-6E5A-979F-EC50-44B61E515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7C27-1DD9-46E7-A0D7-9BE8E05D71F9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D3667-5C1B-740B-A854-41B17AD33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8F4A5D-F13F-D34B-AB07-8A80C814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320F3-B37E-4F11-A9E2-849864670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674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DCC3634-9BD9-46B3-9E62-FE9C9C9F3DDD}"/>
              </a:ext>
            </a:extLst>
          </p:cNvPr>
          <p:cNvSpPr/>
          <p:nvPr userDrawn="1"/>
        </p:nvSpPr>
        <p:spPr>
          <a:xfrm>
            <a:off x="3240911" y="0"/>
            <a:ext cx="8951089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431671-142C-4083-8A3C-D1F5988D09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87823"/>
            <a:ext cx="10515600" cy="921434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70477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1526"/>
            <a:ext cx="12192000" cy="6868520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22462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846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276621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95871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-7902" y="709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DB61D3-53AC-41B2-B3CE-85986F3D18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03457" y="1502565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16F7AB7-8F27-4018-B090-A1EC786898EE}"/>
              </a:ext>
            </a:extLst>
          </p:cNvPr>
          <p:cNvGrpSpPr/>
          <p:nvPr userDrawn="1"/>
        </p:nvGrpSpPr>
        <p:grpSpPr>
          <a:xfrm>
            <a:off x="122064" y="490428"/>
            <a:ext cx="3231105" cy="1438728"/>
            <a:chOff x="782026" y="2607006"/>
            <a:chExt cx="3231105" cy="143872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F7FFDC-86E5-43C6-B266-14A9E6CEEE65}"/>
                </a:ext>
              </a:extLst>
            </p:cNvPr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F21C2A-1375-4944-8B35-7D18C3649338}"/>
                </a:ext>
              </a:extLst>
            </p:cNvPr>
            <p:cNvSpPr txBox="1"/>
            <p:nvPr/>
          </p:nvSpPr>
          <p:spPr>
            <a:xfrm>
              <a:off x="1279978" y="2695813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9D59DCB-4A7A-4587-B3E6-256ACD4F4BD8}"/>
                </a:ext>
              </a:extLst>
            </p:cNvPr>
            <p:cNvSpPr txBox="1"/>
            <p:nvPr userDrawn="1"/>
          </p:nvSpPr>
          <p:spPr>
            <a:xfrm>
              <a:off x="1477109" y="3584830"/>
              <a:ext cx="181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5A388C4F-EB23-4D46-B205-A3D46E850E0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851121" y="1181762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7A47F867-FA4C-4449-8447-C90C547B84E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803457" y="2626184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D1C912A1-C24E-4D65-B946-51422AC4E18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851121" y="2305381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8515E403-1634-4B6B-9F87-47235C766B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803457" y="3749803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91B59AC6-DDC9-4B78-AA0B-7A1EB6976B7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851121" y="3429000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A589EAD-A6AB-4FCD-8A4D-27087F574672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52DC884-4D77-46D6-9208-FC0366E26B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40" name="等腰三角形 61">
              <a:extLst>
                <a:ext uri="{FF2B5EF4-FFF2-40B4-BE49-F238E27FC236}">
                  <a16:creationId xmlns:a16="http://schemas.microsoft.com/office/drawing/2014/main" id="{B3FF8F58-3441-4D5F-838C-57ED5CB11045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61">
              <a:extLst>
                <a:ext uri="{FF2B5EF4-FFF2-40B4-BE49-F238E27FC236}">
                  <a16:creationId xmlns:a16="http://schemas.microsoft.com/office/drawing/2014/main" id="{447AE13F-516E-4B7E-8BB0-6760BF51519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62BDE6BB-FFEC-4D07-989E-F1B40917052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803457" y="4873422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ED55AA03-5FC8-4E4B-89A0-F25CBE90EC5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51121" y="4552619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93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>
            <a:extLst>
              <a:ext uri="{FF2B5EF4-FFF2-40B4-BE49-F238E27FC236}">
                <a16:creationId xmlns:a16="http://schemas.microsoft.com/office/drawing/2014/main" id="{DAC2DBA2-4FA0-40AC-B09C-6C38EA1E8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038" y="2899839"/>
            <a:ext cx="5419185" cy="65275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2" name="等腰三角形 61">
            <a:extLst>
              <a:ext uri="{FF2B5EF4-FFF2-40B4-BE49-F238E27FC236}">
                <a16:creationId xmlns:a16="http://schemas.microsoft.com/office/drawing/2014/main" id="{D16976FB-2107-4A53-937B-E8E8CDEA6727}"/>
              </a:ext>
            </a:extLst>
          </p:cNvPr>
          <p:cNvSpPr/>
          <p:nvPr userDrawn="1"/>
        </p:nvSpPr>
        <p:spPr>
          <a:xfrm rot="3622870">
            <a:off x="431183" y="809442"/>
            <a:ext cx="1084619" cy="3072301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" fmla="*/ 0 w 1600080"/>
              <a:gd name="connsiteY0" fmla="*/ 3776548 h 3870277"/>
              <a:gd name="connsiteX1" fmla="*/ 0 w 1600080"/>
              <a:gd name="connsiteY1" fmla="*/ 0 h 3870277"/>
              <a:gd name="connsiteX2" fmla="*/ 1600080 w 1600080"/>
              <a:gd name="connsiteY2" fmla="*/ 3870277 h 3870277"/>
              <a:gd name="connsiteX3" fmla="*/ 0 w 1600080"/>
              <a:gd name="connsiteY3" fmla="*/ 3776548 h 3870277"/>
              <a:gd name="connsiteX0" fmla="*/ 16859 w 1616939"/>
              <a:gd name="connsiteY0" fmla="*/ 4102057 h 4195786"/>
              <a:gd name="connsiteX1" fmla="*/ 0 w 1616939"/>
              <a:gd name="connsiteY1" fmla="*/ 0 h 4195786"/>
              <a:gd name="connsiteX2" fmla="*/ 1616939 w 1616939"/>
              <a:gd name="connsiteY2" fmla="*/ 4195786 h 4195786"/>
              <a:gd name="connsiteX3" fmla="*/ 16859 w 1616939"/>
              <a:gd name="connsiteY3" fmla="*/ 4102057 h 4195786"/>
              <a:gd name="connsiteX0" fmla="*/ 1132 w 1624232"/>
              <a:gd name="connsiteY0" fmla="*/ 3683146 h 4195786"/>
              <a:gd name="connsiteX1" fmla="*/ 7293 w 1624232"/>
              <a:gd name="connsiteY1" fmla="*/ 0 h 4195786"/>
              <a:gd name="connsiteX2" fmla="*/ 1624232 w 1624232"/>
              <a:gd name="connsiteY2" fmla="*/ 4195786 h 4195786"/>
              <a:gd name="connsiteX3" fmla="*/ 1132 w 1624232"/>
              <a:gd name="connsiteY3" fmla="*/ 3683146 h 4195786"/>
              <a:gd name="connsiteX0" fmla="*/ 1133 w 1566812"/>
              <a:gd name="connsiteY0" fmla="*/ 3683146 h 4400602"/>
              <a:gd name="connsiteX1" fmla="*/ 7294 w 1566812"/>
              <a:gd name="connsiteY1" fmla="*/ 0 h 4400602"/>
              <a:gd name="connsiteX2" fmla="*/ 1566812 w 1566812"/>
              <a:gd name="connsiteY2" fmla="*/ 4400601 h 4400602"/>
              <a:gd name="connsiteX3" fmla="*/ 1133 w 1566812"/>
              <a:gd name="connsiteY3" fmla="*/ 3683146 h 440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199B7C0-F58B-4838-A967-C7AD9611153E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138D1A2-65A3-48AF-A3C2-D7AAF4904B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42" name="等腰三角形 61">
              <a:extLst>
                <a:ext uri="{FF2B5EF4-FFF2-40B4-BE49-F238E27FC236}">
                  <a16:creationId xmlns:a16="http://schemas.microsoft.com/office/drawing/2014/main" id="{70EA9A79-7BB5-4134-AAA6-5B1814C3FCEE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61">
              <a:extLst>
                <a:ext uri="{FF2B5EF4-FFF2-40B4-BE49-F238E27FC236}">
                  <a16:creationId xmlns:a16="http://schemas.microsoft.com/office/drawing/2014/main" id="{E81CB89C-EAE5-4E51-B9B0-B44FC31B6EF9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6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E34690F3-19E6-4E9B-975A-77BACDB806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480" y="1512622"/>
            <a:ext cx="105156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1888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7">
            <a:extLst>
              <a:ext uri="{FF2B5EF4-FFF2-40B4-BE49-F238E27FC236}">
                <a16:creationId xmlns:a16="http://schemas.microsoft.com/office/drawing/2014/main" id="{41DE7BE0-AE37-4982-AE64-1750904D75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239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6" r:id="rId4"/>
    <p:sldLayoutId id="2147483651" r:id="rId5"/>
    <p:sldLayoutId id="2147483664" r:id="rId6"/>
    <p:sldLayoutId id="2147483672" r:id="rId7"/>
    <p:sldLayoutId id="2147483669" r:id="rId8"/>
    <p:sldLayoutId id="2147483674" r:id="rId9"/>
    <p:sldLayoutId id="2147483655" r:id="rId10"/>
    <p:sldLayoutId id="2147483665" r:id="rId11"/>
    <p:sldLayoutId id="2147483675" r:id="rId12"/>
    <p:sldLayoutId id="2147483676" r:id="rId13"/>
    <p:sldLayoutId id="2147483677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10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T-SCIR/llm-nlp-book" TargetMode="External"/><Relationship Id="rId2" Type="http://schemas.openxmlformats.org/officeDocument/2006/relationships/hyperlink" Target="https://item.jd.com/14395393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FC4A35F-7F91-40F1-B76A-1E052AC0538C}"/>
              </a:ext>
            </a:extLst>
          </p:cNvPr>
          <p:cNvSpPr txBox="1">
            <a:spLocks/>
          </p:cNvSpPr>
          <p:nvPr/>
        </p:nvSpPr>
        <p:spPr>
          <a:xfrm>
            <a:off x="3121789" y="4968374"/>
            <a:ext cx="5948422" cy="5170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车万翔、郭江、崔一鸣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B20EA81-45BF-408F-A1F3-4EDC6D53475F}"/>
              </a:ext>
            </a:extLst>
          </p:cNvPr>
          <p:cNvSpPr txBox="1">
            <a:spLocks/>
          </p:cNvSpPr>
          <p:nvPr/>
        </p:nvSpPr>
        <p:spPr>
          <a:xfrm>
            <a:off x="3130552" y="5485441"/>
            <a:ext cx="5948422" cy="9826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社会计算与交互机器人研究中心（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HIT-SCIR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</a:t>
            </a:r>
          </a:p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哈尔滨工业大学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62366E-2ADD-48C3-9F1D-FF4E2C4E366C}"/>
              </a:ext>
            </a:extLst>
          </p:cNvPr>
          <p:cNvSpPr/>
          <p:nvPr/>
        </p:nvSpPr>
        <p:spPr>
          <a:xfrm>
            <a:off x="6198517" y="1608407"/>
            <a:ext cx="1055448" cy="749258"/>
          </a:xfrm>
          <a:prstGeom prst="rect">
            <a:avLst/>
          </a:prstGeom>
          <a:blipFill dpi="0" rotWithShape="1">
            <a:blip r:embed="rId3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5121A7-C667-477A-B527-50641619A0A6}"/>
              </a:ext>
            </a:extLst>
          </p:cNvPr>
          <p:cNvSpPr/>
          <p:nvPr/>
        </p:nvSpPr>
        <p:spPr>
          <a:xfrm>
            <a:off x="4892368" y="1479953"/>
            <a:ext cx="1203632" cy="1011839"/>
          </a:xfrm>
          <a:prstGeom prst="rect">
            <a:avLst/>
          </a:prstGeom>
          <a:blipFill dpi="0" rotWithShape="1"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760BD6-8D34-4DA4-9BB3-A58A2A87C17B}"/>
              </a:ext>
            </a:extLst>
          </p:cNvPr>
          <p:cNvCxnSpPr>
            <a:cxnSpLocks/>
          </p:cNvCxnSpPr>
          <p:nvPr/>
        </p:nvCxnSpPr>
        <p:spPr>
          <a:xfrm flipH="1">
            <a:off x="5016952" y="2596210"/>
            <a:ext cx="214056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AA787C73-B787-D843-BE5E-D47DC4797A57}"/>
              </a:ext>
            </a:extLst>
          </p:cNvPr>
          <p:cNvSpPr txBox="1">
            <a:spLocks/>
          </p:cNvSpPr>
          <p:nvPr/>
        </p:nvSpPr>
        <p:spPr>
          <a:xfrm>
            <a:off x="1409570" y="2849654"/>
            <a:ext cx="9372859" cy="1626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1600" dist="50800" dir="5400000" algn="t" rotWithShape="0">
              <a:prstClr val="black">
                <a:alpha val="46000"/>
              </a:prstClr>
            </a:outerShdw>
          </a:effectLst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 err="1"/>
              <a:t>DeepSeek</a:t>
            </a:r>
            <a:r>
              <a:rPr lang="zh-CN" altLang="en-US" dirty="0"/>
              <a:t>系列模型原理简介</a:t>
            </a:r>
            <a:endParaRPr lang="zh-CN" altLang="en-US" sz="3600" dirty="0"/>
          </a:p>
        </p:txBody>
      </p:sp>
      <p:pic>
        <p:nvPicPr>
          <p:cNvPr id="2" name="Picture 1" descr="A book with text on it&#10;&#10;AI-generated content may be incorrect.">
            <a:extLst>
              <a:ext uri="{FF2B5EF4-FFF2-40B4-BE49-F238E27FC236}">
                <a16:creationId xmlns:a16="http://schemas.microsoft.com/office/drawing/2014/main" id="{CFE615C9-CEB5-F0FD-0921-0F6777909A7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2560" y="24368"/>
            <a:ext cx="2659439" cy="25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43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3F400AED-849E-DBD8-DE05-B7007C53B9DC}"/>
              </a:ext>
            </a:extLst>
          </p:cNvPr>
          <p:cNvSpPr txBox="1"/>
          <p:nvPr/>
        </p:nvSpPr>
        <p:spPr>
          <a:xfrm>
            <a:off x="1212936" y="1104753"/>
            <a:ext cx="9766127" cy="2324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2E058F4-1DD1-F2B5-9F94-6011DCBB625E}"/>
                  </a:ext>
                </a:extLst>
              </p:cNvPr>
              <p:cNvSpPr txBox="1"/>
              <p:nvPr/>
            </p:nvSpPr>
            <p:spPr>
              <a:xfrm>
                <a:off x="1338507" y="1163139"/>
                <a:ext cx="9603126" cy="2536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性能提升：</a:t>
                </a: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AIME 2024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的 </a:t>
                </a: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pass@1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分数：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39.2%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+mn-cs"/>
                      </a:rPr>
                      <m:t>→</m:t>
                    </m:r>
                  </m:oMath>
                </a14:m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 </a:t>
                </a:r>
                <a:r>
                  <a:rPr kumimoji="0" lang="en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71.0%</a:t>
                </a:r>
                <a:r>
                  <a:rPr kumimoji="0" lang="zh-CN" altLang="e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，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接近 </a:t>
                </a: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OpenAI-o1-preview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  <a:p>
                <a:pPr marL="285750" marR="0" lvl="0" indent="-28575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u"/>
                  <a:tabLst/>
                  <a:defRPr/>
                </a:pP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RL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不需要</a:t>
                </a: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fancy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复杂的算法，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393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简单的</a:t>
                </a:r>
                <a:r>
                  <a:rPr kumimoji="0" lang="en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393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GRPO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393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就够用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  <a:p>
                <a:pPr marL="285750" marR="0" lvl="0" indent="-28575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u"/>
                  <a:tabLst/>
                  <a:defRPr/>
                </a:pP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RL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需要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393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大量的数据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：</a:t>
                </a: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R1-Zero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训了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8000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个</a:t>
                </a: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step</a:t>
                </a:r>
                <a:r>
                  <a:rPr kumimoji="0" lang="zh-CN" altLang="e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，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如果每个</a:t>
                </a: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step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采样的</a:t>
                </a: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sample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量为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1024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，那也到了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8</a:t>
                </a: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M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级别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  <a:p>
                <a:pPr marL="285750" marR="0" lvl="0" indent="-28575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u"/>
                  <a:tabLst/>
                  <a:defRPr/>
                </a:pP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RL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训练不需要</a:t>
                </a:r>
                <a:r>
                  <a:rPr kumimoji="0" lang="zh-CN" altLang="e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过程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奖励</a:t>
                </a:r>
                <a:r>
                  <a:rPr kumimoji="0" lang="zh-CN" altLang="e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，</a:t>
                </a:r>
                <a:r>
                  <a:rPr kumimoji="0" lang="zh-CN" altLang="e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393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结果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393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奖励足够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2E058F4-1DD1-F2B5-9F94-6011DCBB6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507" y="1163139"/>
                <a:ext cx="9603126" cy="2536400"/>
              </a:xfrm>
              <a:prstGeom prst="rect">
                <a:avLst/>
              </a:prstGeom>
              <a:blipFill>
                <a:blip r:embed="rId6"/>
                <a:stretch>
                  <a:fillRect l="-528" r="-5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E91EDD5-BF07-0613-2EBE-898783D12C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935" t="7077" r="6414" b="60474"/>
          <a:stretch/>
        </p:blipFill>
        <p:spPr>
          <a:xfrm>
            <a:off x="1294436" y="3487386"/>
            <a:ext cx="9603126" cy="30196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2150FC7-0C12-D82E-BE14-769C29A1F0ED}"/>
              </a:ext>
            </a:extLst>
          </p:cNvPr>
          <p:cNvSpPr txBox="1"/>
          <p:nvPr/>
        </p:nvSpPr>
        <p:spPr>
          <a:xfrm>
            <a:off x="451104" y="633044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* https://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arxiv.org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/abs/2501.12948</a:t>
            </a:r>
            <a:endParaRPr kumimoji="0" lang="en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2F413-279A-9D3F-CFC0-D328A6E2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R1-Zero</a:t>
            </a:r>
            <a:r>
              <a:rPr lang="zh-CN" altLang="en-US" dirty="0"/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4067091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3F400AED-849E-DBD8-DE05-B7007C53B9DC}"/>
              </a:ext>
            </a:extLst>
          </p:cNvPr>
          <p:cNvSpPr txBox="1"/>
          <p:nvPr/>
        </p:nvSpPr>
        <p:spPr>
          <a:xfrm>
            <a:off x="1212936" y="1104754"/>
            <a:ext cx="9766127" cy="2213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2E058F4-1DD1-F2B5-9F94-6011DCBB625E}"/>
                  </a:ext>
                </a:extLst>
              </p:cNvPr>
              <p:cNvSpPr txBox="1"/>
              <p:nvPr/>
            </p:nvSpPr>
            <p:spPr>
              <a:xfrm>
                <a:off x="1338507" y="1163139"/>
                <a:ext cx="9603126" cy="2120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性能提升：</a:t>
                </a: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AIME 2024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的 </a:t>
                </a: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pass@1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分数：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39.2%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+mn-cs"/>
                      </a:rPr>
                      <m:t>→</m:t>
                    </m:r>
                  </m:oMath>
                </a14:m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 </a:t>
                </a:r>
                <a:r>
                  <a:rPr kumimoji="0" lang="en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71.0%</a:t>
                </a:r>
                <a:r>
                  <a:rPr kumimoji="0" lang="zh-CN" altLang="e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，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接近 </a:t>
                </a: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OpenAI-o1-preview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  <a:p>
                <a:pPr marL="285750" marR="0" lvl="0" indent="-28575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u"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为什么不需要</a:t>
                </a:r>
                <a:r>
                  <a:rPr kumimoji="0" lang="zh-CN" altLang="e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过程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奖励</a:t>
                </a:r>
                <a:r>
                  <a:rPr kumimoji="0" lang="zh-CN" altLang="e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，</a:t>
                </a:r>
                <a:r>
                  <a:rPr kumimoji="0" lang="zh-CN" altLang="e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393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结果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393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奖励足够了？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8393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  <a:p>
                <a:pPr marL="742950" marR="0" lvl="1" indent="-28575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u"/>
                  <a:tabLst/>
                  <a:defRPr/>
                </a:pPr>
                <a:r>
                  <a:rPr kumimoji="0" lang="zh-CN" altLang="e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过程奖励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是很难找到一个好的定义且容易被</a:t>
                </a: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hack</a:t>
                </a:r>
                <a:endParaRPr kumimoji="0" lang="zh-CN" altLang="e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  <a:p>
                <a:pPr marL="742950" marR="0" lvl="1" indent="-28575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u"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数学问题是固定格式，且当前评判只检验最终结果，而无关过程。优化的目标自然是得到高准确率，而不在乎文本输出的可读性和过程准确性</a:t>
                </a:r>
                <a:endParaRPr kumimoji="0" lang="zh-CN" altLang="e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2E058F4-1DD1-F2B5-9F94-6011DCBB6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507" y="1163139"/>
                <a:ext cx="9603126" cy="2120902"/>
              </a:xfrm>
              <a:prstGeom prst="rect">
                <a:avLst/>
              </a:prstGeom>
              <a:blipFill>
                <a:blip r:embed="rId6"/>
                <a:stretch>
                  <a:fillRect l="-528" b="-3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E91EDD5-BF07-0613-2EBE-898783D12C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935" t="7077" r="6414" b="60474"/>
          <a:stretch/>
        </p:blipFill>
        <p:spPr>
          <a:xfrm>
            <a:off x="1294436" y="3487386"/>
            <a:ext cx="9603126" cy="30196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0CFF9F-53A5-0BB3-E6C6-0BF5D2CD423E}"/>
              </a:ext>
            </a:extLst>
          </p:cNvPr>
          <p:cNvSpPr txBox="1"/>
          <p:nvPr/>
        </p:nvSpPr>
        <p:spPr>
          <a:xfrm>
            <a:off x="451104" y="633044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* https://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arxiv.org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/abs/2501.12948</a:t>
            </a:r>
            <a:endParaRPr kumimoji="0" lang="en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0A4C-88F2-4D97-3144-3741317DF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R1-Zero</a:t>
            </a:r>
            <a:r>
              <a:rPr lang="zh-CN" altLang="en-US" dirty="0"/>
              <a:t>实验结果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99444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3F400AED-849E-DBD8-DE05-B7007C53B9DC}"/>
              </a:ext>
            </a:extLst>
          </p:cNvPr>
          <p:cNvSpPr txBox="1"/>
          <p:nvPr/>
        </p:nvSpPr>
        <p:spPr>
          <a:xfrm>
            <a:off x="1212936" y="1104753"/>
            <a:ext cx="9766127" cy="1293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2E058F4-1DD1-F2B5-9F94-6011DCBB625E}"/>
                  </a:ext>
                </a:extLst>
              </p:cNvPr>
              <p:cNvSpPr txBox="1"/>
              <p:nvPr/>
            </p:nvSpPr>
            <p:spPr>
              <a:xfrm>
                <a:off x="1338507" y="1163139"/>
                <a:ext cx="9514984" cy="874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性能提升：</a:t>
                </a: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AIME 2024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的 </a:t>
                </a: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pass@1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分数：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39.2%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+mn-cs"/>
                      </a:rPr>
                      <m:t>→</m:t>
                    </m:r>
                  </m:oMath>
                </a14:m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 </a:t>
                </a:r>
                <a:r>
                  <a:rPr kumimoji="0" lang="en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71.0%</a:t>
                </a:r>
                <a:r>
                  <a:rPr kumimoji="0" lang="zh-CN" altLang="e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，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接近 </a:t>
                </a: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OpenAI-o1-preview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强化学习的可扩展性：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随着强化学习步骤数增加，模型的性能逐步增强</a:t>
                </a:r>
                <a:endParaRPr kumimoji="0" lang="zh-CN" altLang="e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2E058F4-1DD1-F2B5-9F94-6011DCBB6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507" y="1163139"/>
                <a:ext cx="9514984" cy="874407"/>
              </a:xfrm>
              <a:prstGeom prst="rect">
                <a:avLst/>
              </a:prstGeom>
              <a:blipFill>
                <a:blip r:embed="rId6"/>
                <a:stretch>
                  <a:fillRect l="-533"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E91EDD5-BF07-0613-2EBE-898783D12C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935" t="40988" r="6414"/>
          <a:stretch/>
        </p:blipFill>
        <p:spPr>
          <a:xfrm>
            <a:off x="2856808" y="2716983"/>
            <a:ext cx="6478381" cy="370477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9A7FE50-7269-769F-8396-26844B573FA3}"/>
              </a:ext>
            </a:extLst>
          </p:cNvPr>
          <p:cNvSpPr txBox="1"/>
          <p:nvPr/>
        </p:nvSpPr>
        <p:spPr>
          <a:xfrm>
            <a:off x="451104" y="633044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* https://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arxiv.org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/abs/2501.12948</a:t>
            </a:r>
            <a:endParaRPr kumimoji="0" lang="en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248C0-5EDF-D1A0-3FC4-577E664F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R1-Zero</a:t>
            </a:r>
            <a:r>
              <a:rPr lang="zh-CN" altLang="en-US" dirty="0"/>
              <a:t>实验结果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68008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3F400AED-849E-DBD8-DE05-B7007C53B9DC}"/>
              </a:ext>
            </a:extLst>
          </p:cNvPr>
          <p:cNvSpPr txBox="1"/>
          <p:nvPr/>
        </p:nvSpPr>
        <p:spPr>
          <a:xfrm>
            <a:off x="1212936" y="1104754"/>
            <a:ext cx="9766127" cy="1540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2E058F4-1DD1-F2B5-9F94-6011DCBB625E}"/>
                  </a:ext>
                </a:extLst>
              </p:cNvPr>
              <p:cNvSpPr txBox="1"/>
              <p:nvPr/>
            </p:nvSpPr>
            <p:spPr>
              <a:xfrm>
                <a:off x="1338507" y="1163139"/>
                <a:ext cx="9514984" cy="1289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性能提升：</a:t>
                </a: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AIME 2024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的 </a:t>
                </a: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pass@1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分数：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39.2%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+mn-cs"/>
                      </a:rPr>
                      <m:t>→</m:t>
                    </m:r>
                  </m:oMath>
                </a14:m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 </a:t>
                </a:r>
                <a:r>
                  <a:rPr kumimoji="0" lang="en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71.0%</a:t>
                </a:r>
                <a:r>
                  <a:rPr kumimoji="0" lang="zh-CN" altLang="e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，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接近 </a:t>
                </a: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OpenAI-o1-preview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强化学习的可扩展性：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随着强化学习步骤数增加，模型的性能逐步增强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强化学习的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Aha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时刻：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随着强化学习步骤数增加，会在某一步突然涌现出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反思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/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自我评估机制</a:t>
                </a:r>
                <a:endParaRPr kumimoji="0" lang="zh-CN" altLang="e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2E058F4-1DD1-F2B5-9F94-6011DCBB6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507" y="1163139"/>
                <a:ext cx="9514984" cy="1289905"/>
              </a:xfrm>
              <a:prstGeom prst="rect">
                <a:avLst/>
              </a:prstGeom>
              <a:blipFill>
                <a:blip r:embed="rId6"/>
                <a:stretch>
                  <a:fillRect l="-533" b="-68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6A607163-45E4-01F3-1776-FDF20E74D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8460" y="2837305"/>
            <a:ext cx="5575077" cy="3584450"/>
          </a:xfrm>
          <a:prstGeom prst="rect">
            <a:avLst/>
          </a:prstGeom>
        </p:spPr>
      </p:pic>
      <p:sp>
        <p:nvSpPr>
          <p:cNvPr id="9" name="文本框 2">
            <a:extLst>
              <a:ext uri="{FF2B5EF4-FFF2-40B4-BE49-F238E27FC236}">
                <a16:creationId xmlns:a16="http://schemas.microsoft.com/office/drawing/2014/main" id="{B739698A-27A9-7A9F-EDE0-29920051D044}"/>
              </a:ext>
            </a:extLst>
          </p:cNvPr>
          <p:cNvSpPr txBox="1"/>
          <p:nvPr/>
        </p:nvSpPr>
        <p:spPr>
          <a:xfrm>
            <a:off x="451104" y="633044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* https://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arxiv.org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/abs/2501.12948</a:t>
            </a:r>
            <a:endParaRPr kumimoji="0" lang="en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1D9127-10A0-772D-B009-B42972C0E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R1-Zero</a:t>
            </a:r>
            <a:r>
              <a:rPr lang="zh-CN" altLang="en-US" dirty="0"/>
              <a:t>实验结果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13280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3F400AED-849E-DBD8-DE05-B7007C53B9DC}"/>
              </a:ext>
            </a:extLst>
          </p:cNvPr>
          <p:cNvSpPr txBox="1"/>
          <p:nvPr/>
        </p:nvSpPr>
        <p:spPr>
          <a:xfrm>
            <a:off x="1212936" y="1104754"/>
            <a:ext cx="9766127" cy="1061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E058F4-1DD1-F2B5-9F94-6011DCBB625E}"/>
              </a:ext>
            </a:extLst>
          </p:cNvPr>
          <p:cNvSpPr txBox="1"/>
          <p:nvPr/>
        </p:nvSpPr>
        <p:spPr>
          <a:xfrm>
            <a:off x="1338507" y="1163139"/>
            <a:ext cx="9514984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强化学习的长思维链自动拓展：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随着强化学习的步骤数增加，可以实现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思维链长度自然增长</a:t>
            </a:r>
            <a:endParaRPr kumimoji="0" lang="zh-CN" altLang="e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F7C51C-B63C-0A88-FBBF-6B4F3F733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881" y="2320547"/>
            <a:ext cx="7202236" cy="406251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BE82EBC-6496-638D-150E-E84715FE1BCD}"/>
              </a:ext>
            </a:extLst>
          </p:cNvPr>
          <p:cNvSpPr txBox="1"/>
          <p:nvPr/>
        </p:nvSpPr>
        <p:spPr>
          <a:xfrm>
            <a:off x="451104" y="633044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* https://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arxiv.org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/abs/2501.12948</a:t>
            </a:r>
            <a:endParaRPr kumimoji="0" lang="en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8350B-9388-15C1-74CE-8345CB905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R1-Zero</a:t>
            </a:r>
            <a:r>
              <a:rPr lang="zh-CN" altLang="en-US" dirty="0"/>
              <a:t>实验结果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38484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52A62-F296-34D8-96C2-69ED7B9B1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BC707-6246-84DD-8B2A-C06EDB48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107" y="2898848"/>
            <a:ext cx="7827786" cy="1060303"/>
          </a:xfrm>
        </p:spPr>
        <p:txBody>
          <a:bodyPr anchor="ctr"/>
          <a:lstStyle/>
          <a:p>
            <a:pPr algn="ctr"/>
            <a:r>
              <a:rPr lang="en-US" altLang="zh-CN" sz="4800" dirty="0"/>
              <a:t>DeepSeek-R1</a:t>
            </a:r>
            <a:br>
              <a:rPr lang="en-US" altLang="zh-CN" sz="4800" dirty="0"/>
            </a:br>
            <a:r>
              <a:rPr lang="zh-CN" altLang="en-US" sz="4800" dirty="0"/>
              <a:t>提升推理的规范性和泛化性</a:t>
            </a:r>
          </a:p>
        </p:txBody>
      </p:sp>
    </p:spTree>
    <p:extLst>
      <p:ext uri="{BB962C8B-B14F-4D97-AF65-F5344CB8AC3E}">
        <p14:creationId xmlns:p14="http://schemas.microsoft.com/office/powerpoint/2010/main" val="3573807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3F400AED-849E-DBD8-DE05-B7007C53B9DC}"/>
              </a:ext>
            </a:extLst>
          </p:cNvPr>
          <p:cNvSpPr txBox="1"/>
          <p:nvPr/>
        </p:nvSpPr>
        <p:spPr>
          <a:xfrm>
            <a:off x="1212936" y="1104754"/>
            <a:ext cx="9766127" cy="2669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E058F4-1DD1-F2B5-9F94-6011DCBB625E}"/>
              </a:ext>
            </a:extLst>
          </p:cNvPr>
          <p:cNvSpPr txBox="1"/>
          <p:nvPr/>
        </p:nvSpPr>
        <p:spPr>
          <a:xfrm>
            <a:off x="1338507" y="1155412"/>
            <a:ext cx="9514984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冷启动（</a:t>
            </a:r>
            <a:r>
              <a:rPr kumimoji="0" lang="e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Cold Start</a:t>
            </a:r>
            <a:r>
              <a:rPr kumimoji="0" lang="zh-CN" altLang="e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）：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为了解决 </a:t>
            </a:r>
            <a:r>
              <a:rPr kumimoji="0" lang="e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DeepSeek-R1-Zero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可读性差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（如推理格式性差、语言混杂等）和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训练不稳定的问题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</a:t>
            </a:r>
            <a:r>
              <a:rPr kumimoji="0" lang="e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DeepSeek-R1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引入了少量冷启动数据进行预训练，这些数据包含长</a:t>
            </a:r>
            <a:r>
              <a:rPr kumimoji="0" lang="e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CoT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样本。收集方法包括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: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使用长 </a:t>
            </a:r>
            <a:r>
              <a:rPr kumimoji="0" lang="e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CoT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示例进行少样本提示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直接提示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DeepSeek-R1-Zero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模型生成带反思和验证的详细答案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收集 </a:t>
            </a:r>
            <a:r>
              <a:rPr kumimoji="0" lang="e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DeepSeek-R1-Zero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的可读格式输出并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D8393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经人工标注者后处理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2" name="Picture 2" descr="打开-R1 步骤">
            <a:extLst>
              <a:ext uri="{FF2B5EF4-FFF2-40B4-BE49-F238E27FC236}">
                <a16:creationId xmlns:a16="http://schemas.microsoft.com/office/drawing/2014/main" id="{86105A7F-D24E-F317-4A5C-13EC99159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47" b="1552"/>
          <a:stretch/>
        </p:blipFill>
        <p:spPr bwMode="auto">
          <a:xfrm>
            <a:off x="2704289" y="3945292"/>
            <a:ext cx="6569987" cy="235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EB09AFF-FBEC-BE80-90D5-1B9B7E8DD971}"/>
              </a:ext>
            </a:extLst>
          </p:cNvPr>
          <p:cNvSpPr txBox="1"/>
          <p:nvPr/>
        </p:nvSpPr>
        <p:spPr>
          <a:xfrm>
            <a:off x="451104" y="633044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*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https://huggingface.co/blog/open-r1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8B874DC-5216-F00C-CB5E-0DD16CFAC68B}"/>
              </a:ext>
            </a:extLst>
          </p:cNvPr>
          <p:cNvSpPr/>
          <p:nvPr/>
        </p:nvSpPr>
        <p:spPr>
          <a:xfrm>
            <a:off x="3086910" y="4121892"/>
            <a:ext cx="2756171" cy="1962874"/>
          </a:xfrm>
          <a:prstGeom prst="rect">
            <a:avLst/>
          </a:prstGeom>
          <a:ln w="57150">
            <a:solidFill>
              <a:srgbClr val="C00000"/>
            </a:solidFill>
            <a:headEnd type="triangle" w="med" len="med"/>
            <a:tailEnd type="none" w="med" len="med"/>
          </a:ln>
          <a:effectLst>
            <a:glow rad="177800">
              <a:schemeClr val="bg1">
                <a:alpha val="66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2BF724E-48B1-8635-06A5-B783F973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R1技术</a:t>
            </a:r>
            <a:r>
              <a:rPr lang="zh-CN" altLang="en-US" dirty="0"/>
              <a:t>路线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18977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3F400AED-849E-DBD8-DE05-B7007C53B9DC}"/>
              </a:ext>
            </a:extLst>
          </p:cNvPr>
          <p:cNvSpPr txBox="1"/>
          <p:nvPr/>
        </p:nvSpPr>
        <p:spPr>
          <a:xfrm>
            <a:off x="1212936" y="1104754"/>
            <a:ext cx="9766127" cy="2366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E058F4-1DD1-F2B5-9F94-6011DCBB625E}"/>
              </a:ext>
            </a:extLst>
          </p:cNvPr>
          <p:cNvSpPr txBox="1"/>
          <p:nvPr/>
        </p:nvSpPr>
        <p:spPr>
          <a:xfrm>
            <a:off x="1338507" y="1155412"/>
            <a:ext cx="9514984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多阶段训练：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包括两个强化学习阶段和两个监督微调阶段。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第一阶段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通过冷启动数据进行监督微调（</a:t>
            </a:r>
            <a:r>
              <a:rPr kumimoji="0" lang="e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SFT</a:t>
            </a:r>
            <a:r>
              <a:rPr kumimoji="0" lang="zh-CN" altLang="e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）</a:t>
            </a:r>
            <a:endParaRPr kumimoji="0" lang="e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第二阶段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进行推理导向的强化学习（</a:t>
            </a:r>
            <a:r>
              <a:rPr kumimoji="0" lang="e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RL</a:t>
            </a:r>
            <a:r>
              <a:rPr kumimoji="0" lang="zh-CN" altLang="e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）</a:t>
            </a:r>
            <a:endParaRPr kumimoji="0" lang="e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第三阶段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通过拒绝采样（</a:t>
            </a:r>
            <a:r>
              <a:rPr kumimoji="0" lang="e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rejection sampling</a:t>
            </a:r>
            <a:r>
              <a:rPr kumimoji="0" lang="zh-CN" altLang="e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）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生成新的监督微调数据（</a:t>
            </a:r>
            <a:r>
              <a:rPr kumimoji="0" lang="e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SFT</a:t>
            </a:r>
            <a:r>
              <a:rPr kumimoji="0" lang="zh-CN" altLang="e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）</a:t>
            </a:r>
            <a:endParaRPr kumimoji="0" lang="e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第四阶段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再次进行强化学习以优化模型在所有场景下的表现（</a:t>
            </a:r>
            <a:r>
              <a:rPr kumimoji="0" lang="e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RL</a:t>
            </a:r>
            <a:r>
              <a:rPr kumimoji="0" lang="zh-CN" altLang="e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）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FC0C292E-4E1F-88DF-92CE-A479161C16C2}"/>
              </a:ext>
            </a:extLst>
          </p:cNvPr>
          <p:cNvGrpSpPr/>
          <p:nvPr/>
        </p:nvGrpSpPr>
        <p:grpSpPr>
          <a:xfrm>
            <a:off x="812449" y="4255729"/>
            <a:ext cx="10898318" cy="1704381"/>
            <a:chOff x="433711" y="4111987"/>
            <a:chExt cx="12296948" cy="1704381"/>
          </a:xfrm>
        </p:grpSpPr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F5DA1E19-2385-B038-FB41-51A8DA69F1FC}"/>
                </a:ext>
              </a:extLst>
            </p:cNvPr>
            <p:cNvSpPr/>
            <p:nvPr/>
          </p:nvSpPr>
          <p:spPr>
            <a:xfrm>
              <a:off x="433711" y="5214058"/>
              <a:ext cx="1614330" cy="592241"/>
            </a:xfrm>
            <a:prstGeom prst="roundRect">
              <a:avLst/>
            </a:prstGeom>
            <a:solidFill>
              <a:srgbClr val="F5D6D7"/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  <a:effectLst>
              <a:glow rad="177800">
                <a:schemeClr val="bg1">
                  <a:alpha val="66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基础模型</a:t>
              </a:r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D8CCDB04-6199-72C1-F6FF-41BB4DE88E08}"/>
                </a:ext>
              </a:extLst>
            </p:cNvPr>
            <p:cNvSpPr/>
            <p:nvPr/>
          </p:nvSpPr>
          <p:spPr>
            <a:xfrm>
              <a:off x="433711" y="4111987"/>
              <a:ext cx="1614330" cy="592241"/>
            </a:xfrm>
            <a:prstGeom prst="roundRect">
              <a:avLst/>
            </a:prstGeom>
            <a:solidFill>
              <a:srgbClr val="F5D6D7"/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  <a:effectLst>
              <a:glow rad="177800">
                <a:schemeClr val="bg1">
                  <a:alpha val="66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Deepseek-R1-Zero</a:t>
              </a:r>
              <a:endPara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2A89DBBA-5E16-C8ED-CF48-8240EB8DF79A}"/>
                </a:ext>
              </a:extLst>
            </p:cNvPr>
            <p:cNvSpPr/>
            <p:nvPr/>
          </p:nvSpPr>
          <p:spPr>
            <a:xfrm>
              <a:off x="2232844" y="5214058"/>
              <a:ext cx="1614330" cy="592241"/>
            </a:xfrm>
            <a:prstGeom prst="roundRect">
              <a:avLst/>
            </a:prstGeom>
            <a:solidFill>
              <a:srgbClr val="A6D9FF"/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  <a:effectLst>
              <a:glow rad="177800">
                <a:schemeClr val="bg1">
                  <a:alpha val="66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SFT</a:t>
              </a:r>
              <a:endPara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13C70E7D-CC99-D35C-4C14-B7BBC74052F8}"/>
                </a:ext>
              </a:extLst>
            </p:cNvPr>
            <p:cNvSpPr/>
            <p:nvPr/>
          </p:nvSpPr>
          <p:spPr>
            <a:xfrm>
              <a:off x="2232844" y="4111987"/>
              <a:ext cx="1614330" cy="592241"/>
            </a:xfrm>
            <a:prstGeom prst="roundRect">
              <a:avLst/>
            </a:prstGeom>
            <a:solidFill>
              <a:srgbClr val="FFEE99"/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  <a:effectLst>
              <a:glow rad="177800">
                <a:schemeClr val="bg1">
                  <a:alpha val="66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SFT</a:t>
              </a:r>
              <a:r>
                <a:rPr kumimoji="1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推理数据</a:t>
              </a: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1C3173CC-2393-4373-5A6A-577E5557F0CA}"/>
                </a:ext>
              </a:extLst>
            </p:cNvPr>
            <p:cNvCxnSpPr>
              <a:cxnSpLocks/>
            </p:cNvCxnSpPr>
            <p:nvPr/>
          </p:nvCxnSpPr>
          <p:spPr>
            <a:xfrm>
              <a:off x="2048041" y="4408107"/>
              <a:ext cx="18480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C90CDADF-AD1F-A9CD-6125-B18A775DA151}"/>
                </a:ext>
              </a:extLst>
            </p:cNvPr>
            <p:cNvCxnSpPr>
              <a:cxnSpLocks/>
              <a:stCxn id="3" idx="3"/>
              <a:endCxn id="10" idx="1"/>
            </p:cNvCxnSpPr>
            <p:nvPr/>
          </p:nvCxnSpPr>
          <p:spPr>
            <a:xfrm>
              <a:off x="2048041" y="5510179"/>
              <a:ext cx="18480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0B2A276B-A1E6-AED4-8424-DB513A2888B8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>
              <a:off x="3040009" y="4704228"/>
              <a:ext cx="0" cy="5098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294A4CCF-3F69-B844-0134-1C9B41DAC5E8}"/>
                </a:ext>
              </a:extLst>
            </p:cNvPr>
            <p:cNvSpPr/>
            <p:nvPr/>
          </p:nvSpPr>
          <p:spPr>
            <a:xfrm>
              <a:off x="4022574" y="5215309"/>
              <a:ext cx="1614330" cy="592241"/>
            </a:xfrm>
            <a:prstGeom prst="roundRect">
              <a:avLst/>
            </a:prstGeom>
            <a:solidFill>
              <a:srgbClr val="A6D9FF"/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  <a:effectLst>
              <a:glow rad="177800">
                <a:schemeClr val="bg1">
                  <a:alpha val="66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RL</a:t>
              </a:r>
              <a:endPara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B3E396A1-ED3B-0F4C-1EBA-7C1C3E9860D4}"/>
                </a:ext>
              </a:extLst>
            </p:cNvPr>
            <p:cNvSpPr/>
            <p:nvPr/>
          </p:nvSpPr>
          <p:spPr>
            <a:xfrm>
              <a:off x="4022574" y="4111987"/>
              <a:ext cx="1614330" cy="592241"/>
            </a:xfrm>
            <a:prstGeom prst="roundRect">
              <a:avLst/>
            </a:prstGeom>
            <a:solidFill>
              <a:srgbClr val="FFEE99"/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  <a:effectLst>
              <a:glow rad="177800">
                <a:schemeClr val="bg1">
                  <a:alpha val="66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RL</a:t>
              </a:r>
              <a:r>
                <a:rPr kumimoji="1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推理数据</a:t>
              </a:r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0FD3A569-CA6C-FCEB-87D5-3CC3D192D95E}"/>
                </a:ext>
              </a:extLst>
            </p:cNvPr>
            <p:cNvCxnSpPr>
              <a:cxnSpLocks/>
              <a:stCxn id="24" idx="2"/>
              <a:endCxn id="23" idx="0"/>
            </p:cNvCxnSpPr>
            <p:nvPr/>
          </p:nvCxnSpPr>
          <p:spPr>
            <a:xfrm>
              <a:off x="4829739" y="4704228"/>
              <a:ext cx="0" cy="5110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A32064E0-6A46-D5F7-BBF0-16E7DB36F2F4}"/>
                </a:ext>
              </a:extLst>
            </p:cNvPr>
            <p:cNvCxnSpPr>
              <a:cxnSpLocks/>
              <a:stCxn id="10" idx="3"/>
              <a:endCxn id="23" idx="1"/>
            </p:cNvCxnSpPr>
            <p:nvPr/>
          </p:nvCxnSpPr>
          <p:spPr>
            <a:xfrm>
              <a:off x="3847174" y="5510179"/>
              <a:ext cx="175400" cy="12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圆角矩形 32">
              <a:extLst>
                <a:ext uri="{FF2B5EF4-FFF2-40B4-BE49-F238E27FC236}">
                  <a16:creationId xmlns:a16="http://schemas.microsoft.com/office/drawing/2014/main" id="{19A7A8D0-377C-521F-FC37-B5FE926C6673}"/>
                </a:ext>
              </a:extLst>
            </p:cNvPr>
            <p:cNvSpPr/>
            <p:nvPr/>
          </p:nvSpPr>
          <p:spPr>
            <a:xfrm>
              <a:off x="5780374" y="5217943"/>
              <a:ext cx="1614330" cy="592241"/>
            </a:xfrm>
            <a:prstGeom prst="roundRect">
              <a:avLst/>
            </a:prstGeom>
            <a:pattFill prst="dkDnDiag">
              <a:fgClr>
                <a:srgbClr val="F5D6D7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  <a:effectLst>
              <a:glow rad="177800">
                <a:schemeClr val="bg1">
                  <a:alpha val="66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Deepseek-R1-Middle</a:t>
              </a:r>
              <a:endPara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7269E862-4EEE-3629-0843-0E2D97432664}"/>
                </a:ext>
              </a:extLst>
            </p:cNvPr>
            <p:cNvCxnSpPr>
              <a:cxnSpLocks/>
              <a:stCxn id="23" idx="3"/>
              <a:endCxn id="33" idx="1"/>
            </p:cNvCxnSpPr>
            <p:nvPr/>
          </p:nvCxnSpPr>
          <p:spPr>
            <a:xfrm>
              <a:off x="5636904" y="5511430"/>
              <a:ext cx="143470" cy="26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61AAB711-1F89-9D00-2557-581908BC0A42}"/>
                </a:ext>
              </a:extLst>
            </p:cNvPr>
            <p:cNvSpPr/>
            <p:nvPr/>
          </p:nvSpPr>
          <p:spPr>
            <a:xfrm>
              <a:off x="7596867" y="5220800"/>
              <a:ext cx="1614330" cy="592241"/>
            </a:xfrm>
            <a:prstGeom prst="roundRect">
              <a:avLst/>
            </a:prstGeom>
            <a:solidFill>
              <a:srgbClr val="A6D9FF"/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  <a:effectLst>
              <a:glow rad="177800">
                <a:schemeClr val="bg1">
                  <a:alpha val="66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SFT</a:t>
              </a:r>
              <a:endPara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ED37E667-B7C9-2008-FC14-04892D8E0EC5}"/>
                </a:ext>
              </a:extLst>
            </p:cNvPr>
            <p:cNvSpPr/>
            <p:nvPr/>
          </p:nvSpPr>
          <p:spPr>
            <a:xfrm>
              <a:off x="7596867" y="4111987"/>
              <a:ext cx="1614330" cy="592241"/>
            </a:xfrm>
            <a:prstGeom prst="roundRect">
              <a:avLst/>
            </a:prstGeom>
            <a:solidFill>
              <a:srgbClr val="FFEE99"/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  <a:effectLst>
              <a:glow rad="177800">
                <a:schemeClr val="bg1">
                  <a:alpha val="66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SFT</a:t>
              </a:r>
              <a:r>
                <a:rPr kumimoji="1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推理及</a:t>
              </a:r>
              <a:endParaRPr kumimoji="1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通用数据</a:t>
              </a:r>
            </a:p>
          </p:txBody>
        </p: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617EF080-1D4E-4351-C6EE-37CD5C4CCC2D}"/>
                </a:ext>
              </a:extLst>
            </p:cNvPr>
            <p:cNvCxnSpPr>
              <a:cxnSpLocks/>
              <a:stCxn id="38" idx="2"/>
              <a:endCxn id="37" idx="0"/>
            </p:cNvCxnSpPr>
            <p:nvPr/>
          </p:nvCxnSpPr>
          <p:spPr>
            <a:xfrm>
              <a:off x="8404032" y="4704228"/>
              <a:ext cx="0" cy="5165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4E20E643-F621-D6DA-ADFA-745ADD6B09A3}"/>
                </a:ext>
              </a:extLst>
            </p:cNvPr>
            <p:cNvSpPr/>
            <p:nvPr/>
          </p:nvSpPr>
          <p:spPr>
            <a:xfrm>
              <a:off x="9354667" y="5222051"/>
              <a:ext cx="1614330" cy="592241"/>
            </a:xfrm>
            <a:prstGeom prst="roundRect">
              <a:avLst/>
            </a:prstGeom>
            <a:solidFill>
              <a:srgbClr val="A6D9FF"/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  <a:effectLst>
              <a:glow rad="177800">
                <a:schemeClr val="bg1">
                  <a:alpha val="66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RL</a:t>
              </a:r>
              <a:endPara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E5A53C23-0EF5-44B8-3E1F-B7C10F8F6C53}"/>
                </a:ext>
              </a:extLst>
            </p:cNvPr>
            <p:cNvSpPr/>
            <p:nvPr/>
          </p:nvSpPr>
          <p:spPr>
            <a:xfrm>
              <a:off x="9354667" y="4111987"/>
              <a:ext cx="1614330" cy="592241"/>
            </a:xfrm>
            <a:prstGeom prst="roundRect">
              <a:avLst/>
            </a:prstGeom>
            <a:pattFill prst="dkDnDiag">
              <a:fgClr>
                <a:srgbClr val="FFEE99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  <a:effectLst>
              <a:glow rad="177800">
                <a:schemeClr val="bg1">
                  <a:alpha val="66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多场景</a:t>
              </a:r>
              <a:endParaRPr kumimoji="1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RL</a:t>
              </a:r>
              <a:r>
                <a:rPr kumimoji="1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数据</a:t>
              </a:r>
            </a:p>
          </p:txBody>
        </p: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58577C84-C8A5-5514-E35B-217F4C29B88D}"/>
                </a:ext>
              </a:extLst>
            </p:cNvPr>
            <p:cNvCxnSpPr>
              <a:cxnSpLocks/>
              <a:stCxn id="41" idx="2"/>
              <a:endCxn id="40" idx="0"/>
            </p:cNvCxnSpPr>
            <p:nvPr/>
          </p:nvCxnSpPr>
          <p:spPr>
            <a:xfrm>
              <a:off x="10161832" y="4704228"/>
              <a:ext cx="0" cy="5178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6C15BCDF-DEB9-92D7-9DE6-5B6AAADBB31C}"/>
                </a:ext>
              </a:extLst>
            </p:cNvPr>
            <p:cNvCxnSpPr>
              <a:cxnSpLocks/>
              <a:stCxn id="37" idx="3"/>
              <a:endCxn id="40" idx="1"/>
            </p:cNvCxnSpPr>
            <p:nvPr/>
          </p:nvCxnSpPr>
          <p:spPr>
            <a:xfrm>
              <a:off x="9211197" y="5516921"/>
              <a:ext cx="143470" cy="12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89272A74-C556-DEEA-ACF1-2E85D652BFB8}"/>
                </a:ext>
              </a:extLst>
            </p:cNvPr>
            <p:cNvCxnSpPr>
              <a:cxnSpLocks/>
              <a:stCxn id="33" idx="3"/>
              <a:endCxn id="37" idx="1"/>
            </p:cNvCxnSpPr>
            <p:nvPr/>
          </p:nvCxnSpPr>
          <p:spPr>
            <a:xfrm>
              <a:off x="7394704" y="5514064"/>
              <a:ext cx="202163" cy="28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连接符 47">
              <a:extLst>
                <a:ext uri="{FF2B5EF4-FFF2-40B4-BE49-F238E27FC236}">
                  <a16:creationId xmlns:a16="http://schemas.microsoft.com/office/drawing/2014/main" id="{6D17E422-5843-E1CA-BEB7-CE89A7EE156C}"/>
                </a:ext>
              </a:extLst>
            </p:cNvPr>
            <p:cNvCxnSpPr>
              <a:cxnSpLocks/>
              <a:stCxn id="33" idx="0"/>
              <a:endCxn id="38" idx="1"/>
            </p:cNvCxnSpPr>
            <p:nvPr/>
          </p:nvCxnSpPr>
          <p:spPr>
            <a:xfrm rot="5400000" flipH="1" flipV="1">
              <a:off x="6687286" y="4308362"/>
              <a:ext cx="809835" cy="1009328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圆角矩形 58">
              <a:extLst>
                <a:ext uri="{FF2B5EF4-FFF2-40B4-BE49-F238E27FC236}">
                  <a16:creationId xmlns:a16="http://schemas.microsoft.com/office/drawing/2014/main" id="{9BBA21DD-EE54-2AA6-0ECA-FE3F43866ADB}"/>
                </a:ext>
              </a:extLst>
            </p:cNvPr>
            <p:cNvSpPr/>
            <p:nvPr/>
          </p:nvSpPr>
          <p:spPr>
            <a:xfrm>
              <a:off x="11116329" y="5224127"/>
              <a:ext cx="1614330" cy="592241"/>
            </a:xfrm>
            <a:prstGeom prst="roundRect">
              <a:avLst/>
            </a:prstGeom>
            <a:solidFill>
              <a:srgbClr val="F5D6D7"/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  <a:effectLst>
              <a:glow rad="177800">
                <a:schemeClr val="bg1">
                  <a:alpha val="66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Deepseek-R1</a:t>
              </a:r>
              <a:endPara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cxnSp>
          <p:nvCxnSpPr>
            <p:cNvPr id="60" name="直线箭头连接符 59">
              <a:extLst>
                <a:ext uri="{FF2B5EF4-FFF2-40B4-BE49-F238E27FC236}">
                  <a16:creationId xmlns:a16="http://schemas.microsoft.com/office/drawing/2014/main" id="{A4F4B404-14B7-F36E-0F39-9D8344861F41}"/>
                </a:ext>
              </a:extLst>
            </p:cNvPr>
            <p:cNvCxnSpPr>
              <a:cxnSpLocks/>
              <a:stCxn id="40" idx="3"/>
              <a:endCxn id="59" idx="1"/>
            </p:cNvCxnSpPr>
            <p:nvPr/>
          </p:nvCxnSpPr>
          <p:spPr>
            <a:xfrm>
              <a:off x="10968997" y="5518172"/>
              <a:ext cx="147332" cy="20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3E9686-BE82-2FE7-918A-4AB66E35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</a:t>
            </a:r>
            <a:r>
              <a:rPr lang="zh-CN" altLang="en-US" dirty="0"/>
              <a:t>技术路线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04876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3F400AED-849E-DBD8-DE05-B7007C53B9DC}"/>
              </a:ext>
            </a:extLst>
          </p:cNvPr>
          <p:cNvSpPr txBox="1"/>
          <p:nvPr/>
        </p:nvSpPr>
        <p:spPr>
          <a:xfrm>
            <a:off x="1212936" y="1104754"/>
            <a:ext cx="9766127" cy="1866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2E058F4-1DD1-F2B5-9F94-6011DCBB625E}"/>
                  </a:ext>
                </a:extLst>
              </p:cNvPr>
              <p:cNvSpPr txBox="1"/>
              <p:nvPr/>
            </p:nvSpPr>
            <p:spPr>
              <a:xfrm>
                <a:off x="1338507" y="1155412"/>
                <a:ext cx="9514984" cy="1705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性能提升：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u"/>
                  <a:tabLst/>
                  <a:defRPr/>
                </a:pP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AIME 2024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的 </a:t>
                </a: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pass@1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分数：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71.0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+mn-cs"/>
                      </a:rPr>
                      <m:t>→</m:t>
                    </m:r>
                  </m:oMath>
                </a14:m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 </a:t>
                </a:r>
                <a:r>
                  <a:rPr kumimoji="0" lang="en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79.8%</a:t>
                </a:r>
                <a:r>
                  <a:rPr kumimoji="0" lang="zh-CN" altLang="e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，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接近 </a:t>
                </a: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OpenAI-o1</a:t>
                </a:r>
                <a:r>
                  <a:rPr kumimoji="0" lang="zh-CN" altLang="e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u"/>
                  <a:tabLst/>
                  <a:defRPr/>
                </a:pP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Long </a:t>
                </a:r>
                <a:r>
                  <a:rPr kumimoji="0" lang="en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CoT</a:t>
                </a:r>
                <a:r>
                  <a:rPr kumimoji="0" lang="e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 Warmup 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能带来更好的可读性。</a:t>
                </a:r>
                <a:r>
                  <a:rPr kumimoji="0" lang="en-C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Deep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Seek-R1-Zero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的思考空间很混沌， 通过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SFT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初始化，能够让思维空间更加像人类的思维增加稳定性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2E058F4-1DD1-F2B5-9F94-6011DCBB6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507" y="1155412"/>
                <a:ext cx="9514984" cy="1705403"/>
              </a:xfrm>
              <a:prstGeom prst="rect">
                <a:avLst/>
              </a:prstGeom>
              <a:blipFill>
                <a:blip r:embed="rId6"/>
                <a:stretch>
                  <a:fillRect l="-533" b="-44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7CFC0D51-4F57-4264-85B2-A0544B23C7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9" t="403" r="-4392" b="18576"/>
          <a:stretch/>
        </p:blipFill>
        <p:spPr>
          <a:xfrm>
            <a:off x="3337559" y="3037405"/>
            <a:ext cx="4975167" cy="330498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6A5E6FD-31D7-7ED5-BA57-34D8AF309E32}"/>
              </a:ext>
            </a:extLst>
          </p:cNvPr>
          <p:cNvSpPr/>
          <p:nvPr/>
        </p:nvSpPr>
        <p:spPr>
          <a:xfrm>
            <a:off x="7481455" y="2970911"/>
            <a:ext cx="623453" cy="3499162"/>
          </a:xfrm>
          <a:prstGeom prst="rect">
            <a:avLst/>
          </a:prstGeom>
          <a:ln w="57150">
            <a:solidFill>
              <a:srgbClr val="C00000"/>
            </a:solidFill>
            <a:headEnd type="triangle" w="med" len="med"/>
            <a:tailEnd type="none" w="med" len="med"/>
          </a:ln>
          <a:effectLst>
            <a:glow rad="177800">
              <a:schemeClr val="bg1">
                <a:alpha val="66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C0E99DA9-9A08-2180-8E43-A565587E5ABC}"/>
              </a:ext>
            </a:extLst>
          </p:cNvPr>
          <p:cNvSpPr txBox="1"/>
          <p:nvPr/>
        </p:nvSpPr>
        <p:spPr>
          <a:xfrm>
            <a:off x="451104" y="633044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* https://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arxiv.org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/abs/2501.12948</a:t>
            </a:r>
            <a:endParaRPr kumimoji="0" lang="en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DA12A2-B69C-9814-4735-9DBB4C67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</a:t>
            </a:r>
            <a:r>
              <a:rPr lang="zh-CN" altLang="en-US" dirty="0"/>
              <a:t>技术路线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36027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E262F-BAFD-15F5-30F7-F3B732157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8E82-59C1-813B-4E99-305FFC23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107" y="2898848"/>
            <a:ext cx="7827786" cy="1060303"/>
          </a:xfr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4000">
                      <a:srgbClr val="4472C4"/>
                    </a:gs>
                    <a:gs pos="100000">
                      <a:srgbClr val="5542C6"/>
                    </a:gs>
                  </a:gsLst>
                  <a:lin ang="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极致的模型架构优化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4000">
                    <a:srgbClr val="4472C4"/>
                  </a:gs>
                  <a:gs pos="100000">
                    <a:srgbClr val="5542C6"/>
                  </a:gs>
                </a:gsLst>
                <a:lin ang="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64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79C3E-C834-E89E-EBFD-DA088CFBF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B959AE-5AE1-40EA-A06F-9D0B24B55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DeepSeek-R1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的横空出世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10">
            <a:extLst>
              <a:ext uri="{FF2B5EF4-FFF2-40B4-BE49-F238E27FC236}">
                <a16:creationId xmlns:a16="http://schemas.microsoft.com/office/drawing/2014/main" id="{1F284400-A4CC-D4F5-10C4-623EFB0163EE}"/>
              </a:ext>
            </a:extLst>
          </p:cNvPr>
          <p:cNvSpPr txBox="1"/>
          <p:nvPr/>
        </p:nvSpPr>
        <p:spPr>
          <a:xfrm>
            <a:off x="1004166" y="1854441"/>
            <a:ext cx="6015177" cy="35986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effectLst/>
            </a:endParaRPr>
          </a:p>
        </p:txBody>
      </p:sp>
      <p:sp>
        <p:nvSpPr>
          <p:cNvPr id="9" name="文本框 12">
            <a:extLst>
              <a:ext uri="{FF2B5EF4-FFF2-40B4-BE49-F238E27FC236}">
                <a16:creationId xmlns:a16="http://schemas.microsoft.com/office/drawing/2014/main" id="{24C5AE6B-B149-F60C-89E6-BF31A06B633D}"/>
              </a:ext>
            </a:extLst>
          </p:cNvPr>
          <p:cNvSpPr txBox="1"/>
          <p:nvPr/>
        </p:nvSpPr>
        <p:spPr>
          <a:xfrm>
            <a:off x="1186693" y="1953051"/>
            <a:ext cx="5650122" cy="3374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" altLang="zh-CN" b="1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Nature </a:t>
            </a:r>
            <a:r>
              <a:rPr lang="en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News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报道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“中国的廉价且开源的大型语言模型震撼了科学界！”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由中国研发的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DeepSeek-R1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大模型是一种既具备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高性价比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又完全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开源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“推理”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模型，其性能可与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OpenAI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</a:t>
            </a:r>
            <a:r>
              <a:rPr lang="en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模型媲美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。通过模仿人类推理过程，这些模型能够逐步生成响应，在解决科学问题时表现得比早期大模型更为出色，可能对科研工作产生深远的影响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13">
            <a:extLst>
              <a:ext uri="{FF2B5EF4-FFF2-40B4-BE49-F238E27FC236}">
                <a16:creationId xmlns:a16="http://schemas.microsoft.com/office/drawing/2014/main" id="{423BA09B-5FF7-D900-BB28-A32ED008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684" y="1724388"/>
            <a:ext cx="4115070" cy="41303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5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3F400AED-849E-DBD8-DE05-B7007C53B9DC}"/>
              </a:ext>
            </a:extLst>
          </p:cNvPr>
          <p:cNvSpPr txBox="1"/>
          <p:nvPr/>
        </p:nvSpPr>
        <p:spPr>
          <a:xfrm>
            <a:off x="1212936" y="1429541"/>
            <a:ext cx="5058161" cy="46138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E058F4-1DD1-F2B5-9F94-6011DCBB625E}"/>
              </a:ext>
            </a:extLst>
          </p:cNvPr>
          <p:cNvSpPr txBox="1"/>
          <p:nvPr/>
        </p:nvSpPr>
        <p:spPr>
          <a:xfrm>
            <a:off x="1353492" y="1429542"/>
            <a:ext cx="4777048" cy="4198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算法优化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DeepSeekM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</a:t>
            </a: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Mixture of Experts</a:t>
            </a: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多头隐含注意力（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Multi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head Latent Attention, MLA</a:t>
            </a: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</a:t>
            </a: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词元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预测（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Multi-Token Prediction, MTP</a:t>
            </a: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Infra</a:t>
            </a:r>
            <a:r>
              <a:rPr kumimoji="0" lang="zh-CN" altLang="en-CN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优化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FP8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混合精度训练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DualPipe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跨节点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All-All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通信</a:t>
            </a:r>
          </a:p>
        </p:txBody>
      </p:sp>
      <p:pic>
        <p:nvPicPr>
          <p:cNvPr id="5122" name="Picture 2" descr="请参阅标题">
            <a:extLst>
              <a:ext uri="{FF2B5EF4-FFF2-40B4-BE49-F238E27FC236}">
                <a16:creationId xmlns:a16="http://schemas.microsoft.com/office/drawing/2014/main" id="{9E3CEF98-DD53-3100-BD80-359B6B4E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157" y="1412240"/>
            <a:ext cx="5464235" cy="439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2">
            <a:extLst>
              <a:ext uri="{FF2B5EF4-FFF2-40B4-BE49-F238E27FC236}">
                <a16:creationId xmlns:a16="http://schemas.microsoft.com/office/drawing/2014/main" id="{DA4D811A-3F2C-D6A6-7C27-AC86A515866A}"/>
              </a:ext>
            </a:extLst>
          </p:cNvPr>
          <p:cNvSpPr txBox="1"/>
          <p:nvPr/>
        </p:nvSpPr>
        <p:spPr>
          <a:xfrm>
            <a:off x="451104" y="633044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* </a:t>
            </a: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https://</a:t>
            </a:r>
            <a:r>
              <a:rPr kumimoji="0" lang="en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arxiv.org</a:t>
            </a: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/pdf/2412.19437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6A8BF4-2A68-204C-6B83-CCD59A3D9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主要模型架构优化技术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75345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3F400AED-849E-DBD8-DE05-B7007C53B9DC}"/>
              </a:ext>
            </a:extLst>
          </p:cNvPr>
          <p:cNvSpPr txBox="1"/>
          <p:nvPr/>
        </p:nvSpPr>
        <p:spPr>
          <a:xfrm>
            <a:off x="1212936" y="1625206"/>
            <a:ext cx="4398724" cy="35789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E058F4-1DD1-F2B5-9F94-6011DCBB625E}"/>
              </a:ext>
            </a:extLst>
          </p:cNvPr>
          <p:cNvSpPr txBox="1"/>
          <p:nvPr/>
        </p:nvSpPr>
        <p:spPr>
          <a:xfrm>
            <a:off x="1338506" y="1953051"/>
            <a:ext cx="4273153" cy="2951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MoE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每生成一个词元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激活不同的参数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增加模型容量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节约计算资源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DeepSeekMoE的特点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更多专家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256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个）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每次选择更专家（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个）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共享专家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个）</a:t>
            </a:r>
            <a:endParaRPr kumimoji="0" lang="en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77000E-3629-EB07-21AC-4942F778CB9B}"/>
              </a:ext>
            </a:extLst>
          </p:cNvPr>
          <p:cNvSpPr txBox="1"/>
          <p:nvPr/>
        </p:nvSpPr>
        <p:spPr>
          <a:xfrm>
            <a:off x="451104" y="633044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* </a:t>
            </a: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https://</a:t>
            </a:r>
            <a:r>
              <a:rPr kumimoji="0" lang="en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arxiv.org</a:t>
            </a: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/pdf/2412.19437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9A8C3A-D5FD-F536-7ADB-AAA4B0959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63971"/>
            <a:ext cx="5555569" cy="3101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C5FE4B-6CF1-E6F1-1523-CBCA15695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082450" cy="481783"/>
          </a:xfrm>
        </p:spPr>
        <p:txBody>
          <a:bodyPr/>
          <a:lstStyle/>
          <a:p>
            <a:r>
              <a:rPr lang="zh-CN" altLang="en-US" dirty="0"/>
              <a:t>算法优化</a:t>
            </a:r>
            <a:r>
              <a:rPr lang="en-US" altLang="zh-CN" dirty="0"/>
              <a:t>——</a:t>
            </a:r>
            <a:r>
              <a:rPr lang="en-US" dirty="0" err="1"/>
              <a:t>DeepSeekMoE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697377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877000E-3629-EB07-21AC-4942F778CB9B}"/>
              </a:ext>
            </a:extLst>
          </p:cNvPr>
          <p:cNvSpPr txBox="1"/>
          <p:nvPr/>
        </p:nvSpPr>
        <p:spPr>
          <a:xfrm>
            <a:off x="451104" y="633044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* </a:t>
            </a:r>
            <a:r>
              <a:rPr kumimoji="0" lang="e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https://</a:t>
            </a:r>
            <a:r>
              <a:rPr kumimoji="0" lang="en" altLang="zh-CN" sz="16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aman.ai</a:t>
            </a:r>
            <a:r>
              <a:rPr kumimoji="0" lang="e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/primers/ai/deepseek-R1/ </a:t>
            </a:r>
          </a:p>
        </p:txBody>
      </p:sp>
      <p:graphicFrame>
        <p:nvGraphicFramePr>
          <p:cNvPr id="6" name="Content Placeholder 11">
            <a:extLst>
              <a:ext uri="{FF2B5EF4-FFF2-40B4-BE49-F238E27FC236}">
                <a16:creationId xmlns:a16="http://schemas.microsoft.com/office/drawing/2014/main" id="{4222BE0C-46DE-B87D-7D8C-21ECB2686588}"/>
              </a:ext>
            </a:extLst>
          </p:cNvPr>
          <p:cNvGraphicFramePr>
            <a:graphicFrameLocks/>
          </p:cNvGraphicFramePr>
          <p:nvPr/>
        </p:nvGraphicFramePr>
        <p:xfrm>
          <a:off x="1043939" y="1053225"/>
          <a:ext cx="10515600" cy="4935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36725694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913794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714376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41194074"/>
                    </a:ext>
                  </a:extLst>
                </a:gridCol>
              </a:tblGrid>
              <a:tr h="246121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b="1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Feature</a:t>
                      </a:r>
                    </a:p>
                  </a:txBody>
                  <a:tcPr marL="54121" marR="54121" marT="32473" marB="32473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DeepSeek-V2</a:t>
                      </a:r>
                    </a:p>
                  </a:txBody>
                  <a:tcPr marL="54121" marR="54121" marT="32473" marB="32473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DeepSeek-V3</a:t>
                      </a:r>
                    </a:p>
                  </a:txBody>
                  <a:tcPr marL="54121" marR="54121" marT="32473" marB="32473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DeepSeek-R1</a:t>
                      </a:r>
                    </a:p>
                  </a:txBody>
                  <a:tcPr marL="54121" marR="54121" marT="32473" marB="32473" anchor="ctr"/>
                </a:tc>
                <a:extLst>
                  <a:ext uri="{0D108BD9-81ED-4DB2-BD59-A6C34878D82A}">
                    <a16:rowId xmlns:a16="http://schemas.microsoft.com/office/drawing/2014/main" val="505320427"/>
                  </a:ext>
                </a:extLst>
              </a:tr>
              <a:tr h="383657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Dynamic Expert Activation</a:t>
                      </a:r>
                      <a:endParaRPr lang="en-US" sz="12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❌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Bias-based selection)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RL-based selection)</a:t>
                      </a:r>
                    </a:p>
                  </a:txBody>
                  <a:tcPr marL="54121" marR="54121" marT="16236" marB="16236" anchor="ctr"/>
                </a:tc>
                <a:extLst>
                  <a:ext uri="{0D108BD9-81ED-4DB2-BD59-A6C34878D82A}">
                    <a16:rowId xmlns:a16="http://schemas.microsoft.com/office/drawing/2014/main" val="406254893"/>
                  </a:ext>
                </a:extLst>
              </a:tr>
              <a:tr h="393003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Device-Limited Routing (DLR)</a:t>
                      </a:r>
                      <a:endParaRPr lang="en-US" sz="12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Node-Limited Routing)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Device-Constrained Expert Allocation)</a:t>
                      </a:r>
                    </a:p>
                  </a:txBody>
                  <a:tcPr marL="54121" marR="54121" marT="16236" marB="16236" anchor="ctr"/>
                </a:tc>
                <a:extLst>
                  <a:ext uri="{0D108BD9-81ED-4DB2-BD59-A6C34878D82A}">
                    <a16:rowId xmlns:a16="http://schemas.microsoft.com/office/drawing/2014/main" val="838942223"/>
                  </a:ext>
                </a:extLst>
              </a:tr>
              <a:tr h="393003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Auxiliary Loss for Load Balancing</a:t>
                      </a:r>
                      <a:endParaRPr lang="en-US" sz="12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❌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Bias-based adjustments)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❌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RL-based adaptive balancing)</a:t>
                      </a:r>
                    </a:p>
                  </a:txBody>
                  <a:tcPr marL="54121" marR="54121" marT="16236" marB="16236" anchor="ctr"/>
                </a:tc>
                <a:extLst>
                  <a:ext uri="{0D108BD9-81ED-4DB2-BD59-A6C34878D82A}">
                    <a16:rowId xmlns:a16="http://schemas.microsoft.com/office/drawing/2014/main" val="3432153942"/>
                  </a:ext>
                </a:extLst>
              </a:tr>
              <a:tr h="212524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RL-Based Routing</a:t>
                      </a:r>
                      <a:endParaRPr lang="en-US" sz="12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❌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❌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</a:t>
                      </a:r>
                    </a:p>
                  </a:txBody>
                  <a:tcPr marL="54121" marR="54121" marT="16236" marB="16236" anchor="ctr"/>
                </a:tc>
                <a:extLst>
                  <a:ext uri="{0D108BD9-81ED-4DB2-BD59-A6C34878D82A}">
                    <a16:rowId xmlns:a16="http://schemas.microsoft.com/office/drawing/2014/main" val="649126546"/>
                  </a:ext>
                </a:extLst>
              </a:tr>
              <a:tr h="393003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Hierarchical Gating for Expert Selection</a:t>
                      </a:r>
                      <a:endParaRPr lang="en-US" sz="12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❌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Entropy-aware adjustment)</a:t>
                      </a:r>
                    </a:p>
                  </a:txBody>
                  <a:tcPr marL="54121" marR="54121" marT="16236" marB="16236" anchor="ctr"/>
                </a:tc>
                <a:extLst>
                  <a:ext uri="{0D108BD9-81ED-4DB2-BD59-A6C34878D82A}">
                    <a16:rowId xmlns:a16="http://schemas.microsoft.com/office/drawing/2014/main" val="2827607606"/>
                  </a:ext>
                </a:extLst>
              </a:tr>
              <a:tr h="393003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Improved Expert Selection Mechanism</a:t>
                      </a:r>
                      <a:endParaRPr lang="en-US" sz="12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❌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Sigmoid-based)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RL-optimized selection)</a:t>
                      </a:r>
                    </a:p>
                  </a:txBody>
                  <a:tcPr marL="54121" marR="54121" marT="16236" marB="16236" anchor="ctr"/>
                </a:tc>
                <a:extLst>
                  <a:ext uri="{0D108BD9-81ED-4DB2-BD59-A6C34878D82A}">
                    <a16:rowId xmlns:a16="http://schemas.microsoft.com/office/drawing/2014/main" val="1684687254"/>
                  </a:ext>
                </a:extLst>
              </a:tr>
              <a:tr h="557390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Cross-Device Communication Reduction</a:t>
                      </a:r>
                      <a:endParaRPr lang="en-US" sz="12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Device-limited routing)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Node-limited routing)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(35% 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lower latency with DCEA)</a:t>
                      </a:r>
                    </a:p>
                  </a:txBody>
                  <a:tcPr marL="54121" marR="54121" marT="16236" marB="16236" anchor="ctr"/>
                </a:tc>
                <a:extLst>
                  <a:ext uri="{0D108BD9-81ED-4DB2-BD59-A6C34878D82A}">
                    <a16:rowId xmlns:a16="http://schemas.microsoft.com/office/drawing/2014/main" val="2584558413"/>
                  </a:ext>
                </a:extLst>
              </a:tr>
              <a:tr h="557390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Token Dropping for Computational Efficiency</a:t>
                      </a:r>
                      <a:endParaRPr lang="en-US" sz="12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❌ (</a:t>
                      </a:r>
                      <a:r>
                        <a:rPr lang="en-US" sz="12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No token dropping)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❌ (</a:t>
                      </a:r>
                      <a:r>
                        <a:rPr lang="en-US" sz="12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No token dropping)</a:t>
                      </a:r>
                    </a:p>
                  </a:txBody>
                  <a:tcPr marL="54121" marR="54121" marT="16236" marB="16236" anchor="ctr"/>
                </a:tc>
                <a:extLst>
                  <a:ext uri="{0D108BD9-81ED-4DB2-BD59-A6C34878D82A}">
                    <a16:rowId xmlns:a16="http://schemas.microsoft.com/office/drawing/2014/main" val="405009485"/>
                  </a:ext>
                </a:extLst>
              </a:tr>
              <a:tr h="393003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Sparse Activation Strategy</a:t>
                      </a:r>
                      <a:endParaRPr lang="en-US" sz="12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Top-K gating)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Hierarchical Top-K gating)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Hierarchical Entropy-Gated MoE)</a:t>
                      </a:r>
                    </a:p>
                  </a:txBody>
                  <a:tcPr marL="54121" marR="54121" marT="16236" marB="16236" anchor="ctr"/>
                </a:tc>
                <a:extLst>
                  <a:ext uri="{0D108BD9-81ED-4DB2-BD59-A6C34878D82A}">
                    <a16:rowId xmlns:a16="http://schemas.microsoft.com/office/drawing/2014/main" val="2397160725"/>
                  </a:ext>
                </a:extLst>
              </a:tr>
              <a:tr h="212524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Training Stability</a:t>
                      </a:r>
                      <a:endParaRPr lang="en-US" sz="12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Moderate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High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Very High</a:t>
                      </a:r>
                    </a:p>
                  </a:txBody>
                  <a:tcPr marL="54121" marR="54121" marT="16236" marB="16236" anchor="ctr"/>
                </a:tc>
                <a:extLst>
                  <a:ext uri="{0D108BD9-81ED-4DB2-BD59-A6C34878D82A}">
                    <a16:rowId xmlns:a16="http://schemas.microsoft.com/office/drawing/2014/main" val="2731811561"/>
                  </a:ext>
                </a:extLst>
              </a:tr>
              <a:tr h="383657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Inference Speed Optimization</a:t>
                      </a:r>
                      <a:endParaRPr lang="en-US" sz="12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Moderate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High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Very High</a:t>
                      </a:r>
                    </a:p>
                  </a:txBody>
                  <a:tcPr marL="54121" marR="54121" marT="16236" marB="16236" anchor="ctr"/>
                </a:tc>
                <a:extLst>
                  <a:ext uri="{0D108BD9-81ED-4DB2-BD59-A6C34878D82A}">
                    <a16:rowId xmlns:a16="http://schemas.microsoft.com/office/drawing/2014/main" val="1600943233"/>
                  </a:ext>
                </a:extLst>
              </a:tr>
              <a:tr h="383657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Load Balancing Strategy</a:t>
                      </a:r>
                      <a:endParaRPr lang="en-US" sz="12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Loss-based balancing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Bias-based adaptive balancing</a:t>
                      </a:r>
                    </a:p>
                  </a:txBody>
                  <a:tcPr marL="54121" marR="54121" marT="16236" marB="16236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RL-based adaptive balancing</a:t>
                      </a:r>
                    </a:p>
                  </a:txBody>
                  <a:tcPr marL="54121" marR="54121" marT="16236" marB="16236" anchor="ctr"/>
                </a:tc>
                <a:extLst>
                  <a:ext uri="{0D108BD9-81ED-4DB2-BD59-A6C34878D82A}">
                    <a16:rowId xmlns:a16="http://schemas.microsoft.com/office/drawing/2014/main" val="27531332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9243D97-11B1-0C0E-53DD-0199BB282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557463" cy="481783"/>
          </a:xfrm>
        </p:spPr>
        <p:txBody>
          <a:bodyPr/>
          <a:lstStyle/>
          <a:p>
            <a:r>
              <a:rPr lang="zh-CN" altLang="en-US" dirty="0"/>
              <a:t>算法优化</a:t>
            </a:r>
            <a:r>
              <a:rPr lang="en-US" altLang="zh-CN" dirty="0"/>
              <a:t>——</a:t>
            </a:r>
            <a:r>
              <a:rPr lang="en-US" dirty="0" err="1"/>
              <a:t>DeepSeekMoE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95804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5FA9CAB-9519-41DF-B499-3435EE1CD905}"/>
              </a:ext>
            </a:extLst>
          </p:cNvPr>
          <p:cNvSpPr txBox="1"/>
          <p:nvPr/>
        </p:nvSpPr>
        <p:spPr>
          <a:xfrm>
            <a:off x="1212936" y="1625206"/>
            <a:ext cx="4398724" cy="35789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E058F4-1DD1-F2B5-9F94-6011DCBB625E}"/>
              </a:ext>
            </a:extLst>
          </p:cNvPr>
          <p:cNvSpPr txBox="1"/>
          <p:nvPr/>
        </p:nvSpPr>
        <p:spPr>
          <a:xfrm>
            <a:off x="1338506" y="1953051"/>
            <a:ext cx="4141933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KQV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降维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将Key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-Query-Value (KQV)</a:t>
            </a:r>
            <a:r>
              <a:rPr kumimoji="0" lang="en-US" altLang="zh-CN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矩阵映射到低维隐空间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减少KV-cache的存储空间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提高推理速度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支持更长上下文以及更大的batch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77000E-3629-EB07-21AC-4942F778CB9B}"/>
              </a:ext>
            </a:extLst>
          </p:cNvPr>
          <p:cNvSpPr txBox="1"/>
          <p:nvPr/>
        </p:nvSpPr>
        <p:spPr>
          <a:xfrm>
            <a:off x="451104" y="633044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* </a:t>
            </a: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https://</a:t>
            </a:r>
            <a:r>
              <a:rPr kumimoji="0" lang="en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arxiv.org</a:t>
            </a: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/pdf/2412.19437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47F268-5958-77E5-302D-1A94F484D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030" y="1625206"/>
            <a:ext cx="5264961" cy="3578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50815-1496-6931-0BC3-B217DD6FA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7697494" cy="481783"/>
          </a:xfrm>
        </p:spPr>
        <p:txBody>
          <a:bodyPr/>
          <a:lstStyle/>
          <a:p>
            <a:r>
              <a:rPr lang="zh-CN" altLang="en-US" dirty="0"/>
              <a:t>算法优化</a:t>
            </a:r>
            <a:r>
              <a:rPr lang="en-US" altLang="zh-CN" dirty="0"/>
              <a:t>——</a:t>
            </a:r>
            <a:r>
              <a:rPr lang="zh-CN" altLang="en-US" dirty="0"/>
              <a:t>多头隐含注意力（</a:t>
            </a:r>
            <a:r>
              <a:rPr lang="en-US" dirty="0"/>
              <a:t>MLA）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01226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877000E-3629-EB07-21AC-4942F778CB9B}"/>
              </a:ext>
            </a:extLst>
          </p:cNvPr>
          <p:cNvSpPr txBox="1"/>
          <p:nvPr/>
        </p:nvSpPr>
        <p:spPr>
          <a:xfrm>
            <a:off x="451104" y="633044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* </a:t>
            </a:r>
            <a:r>
              <a:rPr kumimoji="0" lang="e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https://</a:t>
            </a:r>
            <a:r>
              <a:rPr kumimoji="0" lang="en" altLang="zh-CN" sz="16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aman.ai</a:t>
            </a:r>
            <a:r>
              <a:rPr kumimoji="0" lang="e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/primers/ai/deepseek-R1/ </a:t>
            </a:r>
          </a:p>
        </p:txBody>
      </p:sp>
      <p:graphicFrame>
        <p:nvGraphicFramePr>
          <p:cNvPr id="2" name="Content Placeholder 4">
            <a:extLst>
              <a:ext uri="{FF2B5EF4-FFF2-40B4-BE49-F238E27FC236}">
                <a16:creationId xmlns:a16="http://schemas.microsoft.com/office/drawing/2014/main" id="{B2A7E72D-B723-4CDE-895B-F171C6C8B1DF}"/>
              </a:ext>
            </a:extLst>
          </p:cNvPr>
          <p:cNvGraphicFramePr>
            <a:graphicFrameLocks/>
          </p:cNvGraphicFramePr>
          <p:nvPr/>
        </p:nvGraphicFramePr>
        <p:xfrm>
          <a:off x="1129736" y="1082656"/>
          <a:ext cx="10515600" cy="4911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87036874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4594991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3718695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107346866"/>
                    </a:ext>
                  </a:extLst>
                </a:gridCol>
              </a:tblGrid>
              <a:tr h="262545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b="1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Feature</a:t>
                      </a:r>
                    </a:p>
                  </a:txBody>
                  <a:tcPr marL="57014" marR="57014" marT="34209" marB="34209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DeepSeek-V2</a:t>
                      </a:r>
                    </a:p>
                  </a:txBody>
                  <a:tcPr marL="57014" marR="57014" marT="34209" marB="34209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DeepSeek-V3</a:t>
                      </a:r>
                    </a:p>
                  </a:txBody>
                  <a:tcPr marL="57014" marR="57014" marT="34209" marB="34209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DeepSeek-R1</a:t>
                      </a:r>
                    </a:p>
                  </a:txBody>
                  <a:tcPr marL="57014" marR="57014" marT="34209" marB="34209" anchor="ctr"/>
                </a:tc>
                <a:extLst>
                  <a:ext uri="{0D108BD9-81ED-4DB2-BD59-A6C34878D82A}">
                    <a16:rowId xmlns:a16="http://schemas.microsoft.com/office/drawing/2014/main" val="357215739"/>
                  </a:ext>
                </a:extLst>
              </a:tr>
              <a:tr h="413007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Low-Rank KV Compression</a:t>
                      </a:r>
                      <a:endParaRPr lang="en-US" sz="12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</a:t>
                      </a: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Optimized with Factorized Projections)</a:t>
                      </a: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RL-Optimized Adaptive Compression)</a:t>
                      </a:r>
                    </a:p>
                  </a:txBody>
                  <a:tcPr marL="57014" marR="57014" marT="17104" marB="17104" anchor="ctr"/>
                </a:tc>
                <a:extLst>
                  <a:ext uri="{0D108BD9-81ED-4DB2-BD59-A6C34878D82A}">
                    <a16:rowId xmlns:a16="http://schemas.microsoft.com/office/drawing/2014/main" val="2048406805"/>
                  </a:ext>
                </a:extLst>
              </a:tr>
              <a:tr h="413007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Query Compression</a:t>
                      </a:r>
                      <a:endParaRPr lang="en-US" sz="12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❌</a:t>
                      </a: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Static Low-Rank Query Compression)</a:t>
                      </a: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RL-Guided Dynamic Query Compression)</a:t>
                      </a:r>
                    </a:p>
                  </a:txBody>
                  <a:tcPr marL="57014" marR="57014" marT="17104" marB="17104" anchor="ctr"/>
                </a:tc>
                <a:extLst>
                  <a:ext uri="{0D108BD9-81ED-4DB2-BD59-A6C34878D82A}">
                    <a16:rowId xmlns:a16="http://schemas.microsoft.com/office/drawing/2014/main" val="290180159"/>
                  </a:ext>
                </a:extLst>
              </a:tr>
              <a:tr h="413007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KV Cache Reduction</a:t>
                      </a:r>
                      <a:endParaRPr lang="en-US" sz="12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(93.3% 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Reduction)</a:t>
                      </a: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(40% 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Further Reduction)</a:t>
                      </a: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(25% 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Further Reduction over V3)</a:t>
                      </a:r>
                    </a:p>
                  </a:txBody>
                  <a:tcPr marL="57014" marR="57014" marT="17104" marB="17104" anchor="ctr"/>
                </a:tc>
                <a:extLst>
                  <a:ext uri="{0D108BD9-81ED-4DB2-BD59-A6C34878D82A}">
                    <a16:rowId xmlns:a16="http://schemas.microsoft.com/office/drawing/2014/main" val="181950684"/>
                  </a:ext>
                </a:extLst>
              </a:tr>
              <a:tr h="585923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RoPE Application</a:t>
                      </a:r>
                      <a:endParaRPr lang="en-US" sz="12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Decoupled </a:t>
                      </a:r>
                      <a:r>
                        <a:rPr lang="en-US" sz="120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RoPE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)</a:t>
                      </a: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Decoupled with Context-Specific Scaling)</a:t>
                      </a: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Enhanced Context-Aware Scaling)</a:t>
                      </a:r>
                    </a:p>
                  </a:txBody>
                  <a:tcPr marL="57014" marR="57014" marT="17104" marB="17104" anchor="ctr"/>
                </a:tc>
                <a:extLst>
                  <a:ext uri="{0D108BD9-81ED-4DB2-BD59-A6C34878D82A}">
                    <a16:rowId xmlns:a16="http://schemas.microsoft.com/office/drawing/2014/main" val="767204175"/>
                  </a:ext>
                </a:extLst>
              </a:tr>
              <a:tr h="585923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Precision Format</a:t>
                      </a:r>
                      <a:endParaRPr lang="en-US" sz="12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BF16</a:t>
                      </a: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FP8 (Fine-Grained Mixed Precision)</a:t>
                      </a: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FP8 (Per-Group Scaling, FP32 Accumulation)</a:t>
                      </a:r>
                    </a:p>
                  </a:txBody>
                  <a:tcPr marL="57014" marR="57014" marT="17104" marB="17104" anchor="ctr"/>
                </a:tc>
                <a:extLst>
                  <a:ext uri="{0D108BD9-81ED-4DB2-BD59-A6C34878D82A}">
                    <a16:rowId xmlns:a16="http://schemas.microsoft.com/office/drawing/2014/main" val="3365560050"/>
                  </a:ext>
                </a:extLst>
              </a:tr>
              <a:tr h="413007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Adaptive Routing for MLA</a:t>
                      </a:r>
                      <a:endParaRPr lang="en-US" sz="12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❌</a:t>
                      </a: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Static Adaptive Routing)</a:t>
                      </a: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Load-Balanced Dynamic Routing)</a:t>
                      </a:r>
                    </a:p>
                  </a:txBody>
                  <a:tcPr marL="57014" marR="57014" marT="17104" marB="17104" anchor="ctr"/>
                </a:tc>
                <a:extLst>
                  <a:ext uri="{0D108BD9-81ED-4DB2-BD59-A6C34878D82A}">
                    <a16:rowId xmlns:a16="http://schemas.microsoft.com/office/drawing/2014/main" val="325093245"/>
                  </a:ext>
                </a:extLst>
              </a:tr>
              <a:tr h="413007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Inference Latency Reduction</a:t>
                      </a:r>
                      <a:endParaRPr lang="en-US" sz="12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KV Compression Reduces Latency)</a:t>
                      </a: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(10% 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Faster than V2)</a:t>
                      </a: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(10% 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Faster than V3)</a:t>
                      </a:r>
                    </a:p>
                  </a:txBody>
                  <a:tcPr marL="57014" marR="57014" marT="17104" marB="17104" anchor="ctr"/>
                </a:tc>
                <a:extLst>
                  <a:ext uri="{0D108BD9-81ED-4DB2-BD59-A6C34878D82A}">
                    <a16:rowId xmlns:a16="http://schemas.microsoft.com/office/drawing/2014/main" val="3110429116"/>
                  </a:ext>
                </a:extLst>
              </a:tr>
              <a:tr h="413007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RL Enhancements</a:t>
                      </a:r>
                      <a:endParaRPr lang="en-US" sz="12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❌</a:t>
                      </a: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❌</a:t>
                      </a: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GRPO for Adaptive MLA Optimization)</a:t>
                      </a:r>
                    </a:p>
                  </a:txBody>
                  <a:tcPr marL="57014" marR="57014" marT="17104" marB="17104" anchor="ctr"/>
                </a:tc>
                <a:extLst>
                  <a:ext uri="{0D108BD9-81ED-4DB2-BD59-A6C34878D82A}">
                    <a16:rowId xmlns:a16="http://schemas.microsoft.com/office/drawing/2014/main" val="870382100"/>
                  </a:ext>
                </a:extLst>
              </a:tr>
              <a:tr h="413007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Numerical Stability Improvements</a:t>
                      </a:r>
                      <a:endParaRPr lang="en-US" sz="12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Basic Stability Enhancements)</a:t>
                      </a: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FP8 with Mixed Precision)</a:t>
                      </a: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FP8 with RL-Guided Stability Mechanisms)</a:t>
                      </a:r>
                    </a:p>
                  </a:txBody>
                  <a:tcPr marL="57014" marR="57014" marT="17104" marB="17104" anchor="ctr"/>
                </a:tc>
                <a:extLst>
                  <a:ext uri="{0D108BD9-81ED-4DB2-BD59-A6C34878D82A}">
                    <a16:rowId xmlns:a16="http://schemas.microsoft.com/office/drawing/2014/main" val="1157804222"/>
                  </a:ext>
                </a:extLst>
              </a:tr>
              <a:tr h="585923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Long-Context Performance</a:t>
                      </a:r>
                      <a:endParaRPr lang="en-US" sz="12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Supports Longer Contexts)</a:t>
                      </a: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Further Optimized)</a:t>
                      </a:r>
                    </a:p>
                  </a:txBody>
                  <a:tcPr marL="57014" marR="57014" marT="17104" marB="17104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(</a:t>
                      </a:r>
                      <a:r>
                        <a:rPr lang="en-US" sz="12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Enhanced with RL-Guided Token Prioritization)</a:t>
                      </a:r>
                    </a:p>
                  </a:txBody>
                  <a:tcPr marL="57014" marR="57014" marT="17104" marB="17104" anchor="ctr"/>
                </a:tc>
                <a:extLst>
                  <a:ext uri="{0D108BD9-81ED-4DB2-BD59-A6C34878D82A}">
                    <a16:rowId xmlns:a16="http://schemas.microsoft.com/office/drawing/2014/main" val="663210283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71C8ADC7-1D18-5597-19D5-8636C5A13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7614366" cy="481783"/>
          </a:xfrm>
        </p:spPr>
        <p:txBody>
          <a:bodyPr/>
          <a:lstStyle/>
          <a:p>
            <a:r>
              <a:rPr lang="zh-CN" altLang="en-US" dirty="0"/>
              <a:t>算法优化</a:t>
            </a:r>
            <a:r>
              <a:rPr lang="en-US" altLang="zh-CN" dirty="0"/>
              <a:t>——</a:t>
            </a:r>
            <a:r>
              <a:rPr lang="zh-CN" altLang="en-US" dirty="0"/>
              <a:t>多头隐含注意力（</a:t>
            </a:r>
            <a:r>
              <a:rPr lang="en-US" dirty="0"/>
              <a:t>MLA）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42918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5FA9CAB-9519-41DF-B499-3435EE1CD905}"/>
              </a:ext>
            </a:extLst>
          </p:cNvPr>
          <p:cNvSpPr txBox="1"/>
          <p:nvPr/>
        </p:nvSpPr>
        <p:spPr>
          <a:xfrm>
            <a:off x="1212936" y="1625206"/>
            <a:ext cx="4398724" cy="35789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E058F4-1DD1-F2B5-9F94-6011DCBB625E}"/>
              </a:ext>
            </a:extLst>
          </p:cNvPr>
          <p:cNvSpPr txBox="1"/>
          <p:nvPr/>
        </p:nvSpPr>
        <p:spPr>
          <a:xfrm>
            <a:off x="1338506" y="2368549"/>
            <a:ext cx="4141933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一次预测多个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词元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提高推理速度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提高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训练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数据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利用率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提高模型预测能力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endParaRPr kumimoji="0" lang="en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77000E-3629-EB07-21AC-4942F778CB9B}"/>
              </a:ext>
            </a:extLst>
          </p:cNvPr>
          <p:cNvSpPr txBox="1"/>
          <p:nvPr/>
        </p:nvSpPr>
        <p:spPr>
          <a:xfrm>
            <a:off x="451104" y="633044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* </a:t>
            </a: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https://</a:t>
            </a:r>
            <a:r>
              <a:rPr kumimoji="0" lang="en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arxiv.org</a:t>
            </a: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/pdf/2412.19437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D5CE76-602A-4C2A-AF65-AA13C63CA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99" y="1625206"/>
            <a:ext cx="6118819" cy="3433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1F1DEA-07F8-E23C-A7F5-8C5BB0DC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7317483" cy="481783"/>
          </a:xfrm>
        </p:spPr>
        <p:txBody>
          <a:bodyPr/>
          <a:lstStyle/>
          <a:p>
            <a:r>
              <a:rPr lang="zh-CN" altLang="en-US" dirty="0"/>
              <a:t>算法优化</a:t>
            </a:r>
            <a:r>
              <a:rPr lang="en-US" altLang="zh-CN" dirty="0"/>
              <a:t>——</a:t>
            </a:r>
            <a:r>
              <a:rPr lang="zh-CN" altLang="en-US" dirty="0"/>
              <a:t>多词元预测（</a:t>
            </a:r>
            <a:r>
              <a:rPr lang="en-US" dirty="0"/>
              <a:t>MTP）</a:t>
            </a:r>
            <a:br>
              <a:rPr lang="en-US" dirty="0"/>
            </a:br>
            <a:br>
              <a:rPr lang="en-US" dirty="0"/>
            </a:b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68204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877000E-3629-EB07-21AC-4942F778CB9B}"/>
              </a:ext>
            </a:extLst>
          </p:cNvPr>
          <p:cNvSpPr txBox="1"/>
          <p:nvPr/>
        </p:nvSpPr>
        <p:spPr>
          <a:xfrm>
            <a:off x="451104" y="633044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* </a:t>
            </a:r>
            <a:r>
              <a:rPr kumimoji="0" lang="e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https://</a:t>
            </a:r>
            <a:r>
              <a:rPr kumimoji="0" lang="en" altLang="zh-CN" sz="16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aman.ai</a:t>
            </a:r>
            <a:r>
              <a:rPr kumimoji="0" lang="en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/primers/ai/deepseek-R1/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1878141-C89B-BC51-E59D-B4143D690CC6}"/>
              </a:ext>
            </a:extLst>
          </p:cNvPr>
          <p:cNvGraphicFramePr>
            <a:graphicFrameLocks/>
          </p:cNvGraphicFramePr>
          <p:nvPr/>
        </p:nvGraphicFramePr>
        <p:xfrm>
          <a:off x="1129736" y="1189550"/>
          <a:ext cx="10515600" cy="4901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54481281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81429910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95596917"/>
                    </a:ext>
                  </a:extLst>
                </a:gridCol>
              </a:tblGrid>
              <a:tr h="282872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b="1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Feature</a:t>
                      </a:r>
                    </a:p>
                  </a:txBody>
                  <a:tcPr marL="61669" marR="61669" marT="37001" marB="37001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DeepSeek-V3</a:t>
                      </a:r>
                    </a:p>
                  </a:txBody>
                  <a:tcPr marL="61669" marR="61669" marT="37001" marB="37001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DeepSeek-R1</a:t>
                      </a:r>
                    </a:p>
                  </a:txBody>
                  <a:tcPr marL="61669" marR="61669" marT="37001" marB="37001" anchor="ctr"/>
                </a:tc>
                <a:extLst>
                  <a:ext uri="{0D108BD9-81ED-4DB2-BD59-A6C34878D82A}">
                    <a16:rowId xmlns:a16="http://schemas.microsoft.com/office/drawing/2014/main" val="1128279195"/>
                  </a:ext>
                </a:extLst>
              </a:tr>
              <a:tr h="443511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Sequential MTP Modules</a:t>
                      </a:r>
                    </a:p>
                  </a:txBody>
                  <a:tcPr marL="61669" marR="61669" marT="18501" marB="18501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Structured pipeline with sequential depth modules</a:t>
                      </a:r>
                    </a:p>
                  </a:txBody>
                  <a:tcPr marL="61669" marR="61669" marT="18501" marB="18501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Enhanced with cross-depth residual connections</a:t>
                      </a:r>
                    </a:p>
                  </a:txBody>
                  <a:tcPr marL="61669" marR="61669" marT="18501" marB="18501" anchor="ctr"/>
                </a:tc>
                <a:extLst>
                  <a:ext uri="{0D108BD9-81ED-4DB2-BD59-A6C34878D82A}">
                    <a16:rowId xmlns:a16="http://schemas.microsoft.com/office/drawing/2014/main" val="1233083475"/>
                  </a:ext>
                </a:extLst>
              </a:tr>
              <a:tr h="443511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Shared Embeddings for MTP</a:t>
                      </a:r>
                    </a:p>
                  </a:txBody>
                  <a:tcPr marL="61669" marR="61669" marT="18501" marB="18501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</a:t>
                      </a:r>
                      <a:r>
                        <a:rPr lang="en-US" sz="12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Shared token embeddings across modules</a:t>
                      </a:r>
                    </a:p>
                  </a:txBody>
                  <a:tcPr marL="61669" marR="61669" marT="18501" marB="18501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Further optimized with depth-conditioned routing</a:t>
                      </a:r>
                    </a:p>
                  </a:txBody>
                  <a:tcPr marL="61669" marR="61669" marT="18501" marB="18501" anchor="ctr"/>
                </a:tc>
                <a:extLst>
                  <a:ext uri="{0D108BD9-81ED-4DB2-BD59-A6C34878D82A}">
                    <a16:rowId xmlns:a16="http://schemas.microsoft.com/office/drawing/2014/main" val="1399120062"/>
                  </a:ext>
                </a:extLst>
              </a:tr>
              <a:tr h="443511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Prediction Granularity</a:t>
                      </a:r>
                    </a:p>
                  </a:txBody>
                  <a:tcPr marL="61669" marR="61669" marT="18501" marB="18501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❌ </a:t>
                      </a:r>
                      <a:r>
                        <a:rPr lang="en-US" sz="12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Fixed number of future token predictions per module</a:t>
                      </a:r>
                    </a:p>
                  </a:txBody>
                  <a:tcPr marL="61669" marR="61669" marT="18501" marB="18501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</a:t>
                      </a:r>
                      <a:r>
                        <a:rPr lang="en-US" sz="12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Adaptive token horizon based on sequence complexity</a:t>
                      </a:r>
                    </a:p>
                  </a:txBody>
                  <a:tcPr marL="61669" marR="61669" marT="18501" marB="18501" anchor="ctr"/>
                </a:tc>
                <a:extLst>
                  <a:ext uri="{0D108BD9-81ED-4DB2-BD59-A6C34878D82A}">
                    <a16:rowId xmlns:a16="http://schemas.microsoft.com/office/drawing/2014/main" val="3720461569"/>
                  </a:ext>
                </a:extLst>
              </a:tr>
              <a:tr h="443511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Loss Function Optimization</a:t>
                      </a:r>
                    </a:p>
                  </a:txBody>
                  <a:tcPr marL="61669" marR="61669" marT="18501" marB="18501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❌ 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Uniform loss weighting across MTP depths</a:t>
                      </a:r>
                    </a:p>
                  </a:txBody>
                  <a:tcPr marL="61669" marR="61669" marT="18501" marB="18501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Depth-aware weighting for optimized learning</a:t>
                      </a:r>
                    </a:p>
                  </a:txBody>
                  <a:tcPr marL="61669" marR="61669" marT="18501" marB="18501" anchor="ctr"/>
                </a:tc>
                <a:extLst>
                  <a:ext uri="{0D108BD9-81ED-4DB2-BD59-A6C34878D82A}">
                    <a16:rowId xmlns:a16="http://schemas.microsoft.com/office/drawing/2014/main" val="1008607704"/>
                  </a:ext>
                </a:extLst>
              </a:tr>
              <a:tr h="443511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Memory Optimization Strategy</a:t>
                      </a:r>
                    </a:p>
                  </a:txBody>
                  <a:tcPr marL="61669" marR="61669" marT="18501" marB="18501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Shared output heads for reduced memory footprint</a:t>
                      </a:r>
                    </a:p>
                  </a:txBody>
                  <a:tcPr marL="61669" marR="61669" marT="18501" marB="18501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Further improved with depth-conditioned layer sharing</a:t>
                      </a:r>
                    </a:p>
                  </a:txBody>
                  <a:tcPr marL="61669" marR="61669" marT="18501" marB="18501" anchor="ctr"/>
                </a:tc>
                <a:extLst>
                  <a:ext uri="{0D108BD9-81ED-4DB2-BD59-A6C34878D82A}">
                    <a16:rowId xmlns:a16="http://schemas.microsoft.com/office/drawing/2014/main" val="3142079856"/>
                  </a:ext>
                </a:extLst>
              </a:tr>
              <a:tr h="627468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Inference Speed Boost via MTP</a:t>
                      </a:r>
                    </a:p>
                  </a:txBody>
                  <a:tcPr marL="61669" marR="61669" marT="18501" marB="18501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Basic speculative decoding</a:t>
                      </a:r>
                    </a:p>
                  </a:txBody>
                  <a:tcPr marL="61669" marR="61669" marT="18501" marB="18501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Probabilistic speculative decoding, reducing rejection rates by 40%</a:t>
                      </a:r>
                    </a:p>
                  </a:txBody>
                  <a:tcPr marL="61669" marR="61669" marT="18501" marB="18501" anchor="ctr"/>
                </a:tc>
                <a:extLst>
                  <a:ext uri="{0D108BD9-81ED-4DB2-BD59-A6C34878D82A}">
                    <a16:rowId xmlns:a16="http://schemas.microsoft.com/office/drawing/2014/main" val="2871743190"/>
                  </a:ext>
                </a:extLst>
              </a:tr>
              <a:tr h="443511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Training Efficiency Improvement</a:t>
                      </a:r>
                    </a:p>
                  </a:txBody>
                  <a:tcPr marL="61669" marR="61669" marT="18501" marB="18501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15% 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increase in data efficiency</a:t>
                      </a:r>
                    </a:p>
                  </a:txBody>
                  <a:tcPr marL="61669" marR="61669" marT="18501" marB="18501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22% 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faster convergence with improved loss prioritization</a:t>
                      </a:r>
                    </a:p>
                  </a:txBody>
                  <a:tcPr marL="61669" marR="61669" marT="18501" marB="18501" anchor="ctr"/>
                </a:tc>
                <a:extLst>
                  <a:ext uri="{0D108BD9-81ED-4DB2-BD59-A6C34878D82A}">
                    <a16:rowId xmlns:a16="http://schemas.microsoft.com/office/drawing/2014/main" val="1960145640"/>
                  </a:ext>
                </a:extLst>
              </a:tr>
              <a:tr h="443511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Long-Term Coherence in Predictions</a:t>
                      </a:r>
                    </a:p>
                  </a:txBody>
                  <a:tcPr marL="61669" marR="61669" marT="18501" marB="18501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</a:t>
                      </a:r>
                      <a:r>
                        <a:rPr lang="en-US" sz="12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Improved over next-token prediction models</a:t>
                      </a:r>
                    </a:p>
                  </a:txBody>
                  <a:tcPr marL="61669" marR="61669" marT="18501" marB="18501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18% 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better perplexity in long-form text</a:t>
                      </a:r>
                    </a:p>
                  </a:txBody>
                  <a:tcPr marL="61669" marR="61669" marT="18501" marB="18501" anchor="ctr"/>
                </a:tc>
                <a:extLst>
                  <a:ext uri="{0D108BD9-81ED-4DB2-BD59-A6C34878D82A}">
                    <a16:rowId xmlns:a16="http://schemas.microsoft.com/office/drawing/2014/main" val="254057761"/>
                  </a:ext>
                </a:extLst>
              </a:tr>
              <a:tr h="443511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Speculative Decoding Acceptance Strategy</a:t>
                      </a:r>
                    </a:p>
                  </a:txBody>
                  <a:tcPr marL="61669" marR="61669" marT="18501" marB="18501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❌ </a:t>
                      </a:r>
                      <a:r>
                        <a:rPr lang="en-US" sz="12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Strict token match required for validation</a:t>
                      </a:r>
                    </a:p>
                  </a:txBody>
                  <a:tcPr marL="61669" marR="61669" marT="18501" marB="18501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Probabilistic validation based on confidence threshold</a:t>
                      </a:r>
                    </a:p>
                  </a:txBody>
                  <a:tcPr marL="61669" marR="61669" marT="18501" marB="18501" anchor="ctr"/>
                </a:tc>
                <a:extLst>
                  <a:ext uri="{0D108BD9-81ED-4DB2-BD59-A6C34878D82A}">
                    <a16:rowId xmlns:a16="http://schemas.microsoft.com/office/drawing/2014/main" val="1229730054"/>
                  </a:ext>
                </a:extLst>
              </a:tr>
              <a:tr h="443511">
                <a:tc>
                  <a:txBody>
                    <a:bodyPr/>
                    <a:lstStyle/>
                    <a:p>
                      <a:pPr algn="l" latinLnBrk="0"/>
                      <a:r>
                        <a:rPr lang="en-US" sz="12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Impact on Latency Reduction</a:t>
                      </a:r>
                    </a:p>
                  </a:txBody>
                  <a:tcPr marL="61669" marR="61669" marT="18501" marB="18501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Moderate improvement in decoding speed</a:t>
                      </a:r>
                    </a:p>
                  </a:txBody>
                  <a:tcPr marL="61669" marR="61669" marT="18501" marB="18501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CN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✅ 1.5× </a:t>
                      </a:r>
                      <a:r>
                        <a:rPr lang="en-US" sz="12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faster inference due to reduced rejection rates</a:t>
                      </a:r>
                    </a:p>
                  </a:txBody>
                  <a:tcPr marL="61669" marR="61669" marT="18501" marB="18501" anchor="ctr"/>
                </a:tc>
                <a:extLst>
                  <a:ext uri="{0D108BD9-81ED-4DB2-BD59-A6C34878D82A}">
                    <a16:rowId xmlns:a16="http://schemas.microsoft.com/office/drawing/2014/main" val="56537088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F3A7607-87F8-4551-F6A4-7E5A92A34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474335" cy="481783"/>
          </a:xfrm>
        </p:spPr>
        <p:txBody>
          <a:bodyPr/>
          <a:lstStyle/>
          <a:p>
            <a:r>
              <a:rPr lang="zh-CN" altLang="en-US" dirty="0"/>
              <a:t>算法优化</a:t>
            </a:r>
            <a:r>
              <a:rPr lang="en-US" altLang="zh-CN" dirty="0"/>
              <a:t>——</a:t>
            </a:r>
            <a:r>
              <a:rPr lang="zh-CN" altLang="en-US" dirty="0"/>
              <a:t>多词元预测（</a:t>
            </a:r>
            <a:r>
              <a:rPr lang="en-US" dirty="0"/>
              <a:t>MTP）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48748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ED51D-D157-A842-95A2-26D92B155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A76BF64-D095-4B1C-11BA-B0793FC50E55}"/>
              </a:ext>
            </a:extLst>
          </p:cNvPr>
          <p:cNvSpPr txBox="1"/>
          <p:nvPr/>
        </p:nvSpPr>
        <p:spPr>
          <a:xfrm>
            <a:off x="451104" y="633044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* https://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aman.ai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/primers/ai/deepseek-R1/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* </a:t>
            </a: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https://</a:t>
            </a:r>
            <a:r>
              <a:rPr kumimoji="0" lang="en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arxiv.org</a:t>
            </a: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/pdf/2412.19437</a:t>
            </a:r>
          </a:p>
        </p:txBody>
      </p:sp>
      <p:graphicFrame>
        <p:nvGraphicFramePr>
          <p:cNvPr id="9" name="Content Placeholder 9">
            <a:extLst>
              <a:ext uri="{FF2B5EF4-FFF2-40B4-BE49-F238E27FC236}">
                <a16:creationId xmlns:a16="http://schemas.microsoft.com/office/drawing/2014/main" id="{57F6B9ED-2644-8383-7CB8-18DFBAB21452}"/>
              </a:ext>
            </a:extLst>
          </p:cNvPr>
          <p:cNvGraphicFramePr>
            <a:graphicFrameLocks/>
          </p:cNvGraphicFramePr>
          <p:nvPr/>
        </p:nvGraphicFramePr>
        <p:xfrm>
          <a:off x="1129736" y="1189551"/>
          <a:ext cx="10515600" cy="2701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4895753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47546581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76332004"/>
                    </a:ext>
                  </a:extLst>
                </a:gridCol>
              </a:tblGrid>
              <a:tr h="612343">
                <a:tc>
                  <a:txBody>
                    <a:bodyPr/>
                    <a:lstStyle/>
                    <a:p>
                      <a:pPr algn="ctr" latinLnBrk="0"/>
                      <a:r>
                        <a:rPr lang="en-US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Component</a:t>
                      </a:r>
                    </a:p>
                  </a:txBody>
                  <a:tcPr marL="95250" marR="95250" marT="57150" marB="57150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DeepSeek-V2 (BF16)</a:t>
                      </a:r>
                    </a:p>
                  </a:txBody>
                  <a:tcPr marL="95250" marR="95250" marT="57150" marB="57150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DeepSeek-V3 (FP8)</a:t>
                      </a:r>
                    </a:p>
                  </a:txBody>
                  <a:tcPr marL="95250" marR="95250" marT="57150" marB="57150" anchor="ctr"/>
                </a:tc>
                <a:extLst>
                  <a:ext uri="{0D108BD9-81ED-4DB2-BD59-A6C34878D82A}">
                    <a16:rowId xmlns:a16="http://schemas.microsoft.com/office/drawing/2014/main" val="97977750"/>
                  </a:ext>
                </a:extLst>
              </a:tr>
              <a:tr h="522293">
                <a:tc>
                  <a:txBody>
                    <a:bodyPr/>
                    <a:lstStyle/>
                    <a:p>
                      <a:pPr algn="l" latinLnBrk="0"/>
                      <a:r>
                        <a:rPr lang="en-US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Query/Key Compression</a:t>
                      </a:r>
                    </a:p>
                  </a:txBody>
                  <a:tcPr marL="95250" marR="95250" marT="28575" marB="28575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b="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</a:t>
                      </a:r>
                      <a:r>
                        <a:rPr lang="en-US" b="0" u="none" strike="noStrike" baseline="-250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</a:t>
                      </a:r>
                      <a:r>
                        <a:rPr lang="en-US" b="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=4d</a:t>
                      </a:r>
                      <a:r>
                        <a:rPr lang="en-US" sz="1800" b="0" u="none" strike="noStrike" kern="1200" baseline="-2500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h</a:t>
                      </a:r>
                      <a:endParaRPr lang="en-US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0" marR="95250" marT="28575" marB="28575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b="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</a:t>
                      </a:r>
                      <a:r>
                        <a:rPr lang="en-US" b="0" u="none" strike="noStrike" baseline="-250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</a:t>
                      </a:r>
                      <a:r>
                        <a:rPr lang="en-US" b="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=3d</a:t>
                      </a:r>
                      <a:r>
                        <a:rPr lang="en-US" b="0" u="none" strike="noStrike" baseline="-250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</a:t>
                      </a:r>
                      <a:endParaRPr lang="en-US" baseline="-250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0" marR="95250" marT="28575" marB="28575" anchor="ctr"/>
                </a:tc>
                <a:extLst>
                  <a:ext uri="{0D108BD9-81ED-4DB2-BD59-A6C34878D82A}">
                    <a16:rowId xmlns:a16="http://schemas.microsoft.com/office/drawing/2014/main" val="122811264"/>
                  </a:ext>
                </a:extLst>
              </a:tr>
              <a:tr h="522293">
                <a:tc>
                  <a:txBody>
                    <a:bodyPr/>
                    <a:lstStyle/>
                    <a:p>
                      <a:pPr algn="l" latinLnBrk="0"/>
                      <a:r>
                        <a:rPr lang="en-US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KV Cache Storage</a:t>
                      </a:r>
                    </a:p>
                  </a:txBody>
                  <a:tcPr marL="95250" marR="95250" marT="28575" marB="28575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BF16</a:t>
                      </a:r>
                    </a:p>
                  </a:txBody>
                  <a:tcPr marL="95250" marR="95250" marT="28575" marB="28575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FP8</a:t>
                      </a:r>
                    </a:p>
                  </a:txBody>
                  <a:tcPr marL="95250" marR="95250" marT="28575" marB="28575" anchor="ctr"/>
                </a:tc>
                <a:extLst>
                  <a:ext uri="{0D108BD9-81ED-4DB2-BD59-A6C34878D82A}">
                    <a16:rowId xmlns:a16="http://schemas.microsoft.com/office/drawing/2014/main" val="562253791"/>
                  </a:ext>
                </a:extLst>
              </a:tr>
              <a:tr h="522293">
                <a:tc>
                  <a:txBody>
                    <a:bodyPr/>
                    <a:lstStyle/>
                    <a:p>
                      <a:pPr algn="l" latinLnBrk="0"/>
                      <a:r>
                        <a:rPr lang="en-US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RoPE Application</a:t>
                      </a:r>
                    </a:p>
                  </a:txBody>
                  <a:tcPr marL="95250" marR="95250" marT="28575" marB="28575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Full Precision</a:t>
                      </a:r>
                    </a:p>
                  </a:txBody>
                  <a:tcPr marL="95250" marR="95250" marT="28575" marB="28575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Decoupled, FP8</a:t>
                      </a:r>
                    </a:p>
                  </a:txBody>
                  <a:tcPr marL="95250" marR="95250" marT="28575" marB="28575" anchor="ctr"/>
                </a:tc>
                <a:extLst>
                  <a:ext uri="{0D108BD9-81ED-4DB2-BD59-A6C34878D82A}">
                    <a16:rowId xmlns:a16="http://schemas.microsoft.com/office/drawing/2014/main" val="1055114589"/>
                  </a:ext>
                </a:extLst>
              </a:tr>
              <a:tr h="522293">
                <a:tc>
                  <a:txBody>
                    <a:bodyPr/>
                    <a:lstStyle/>
                    <a:p>
                      <a:pPr algn="l" latinLnBrk="0"/>
                      <a:r>
                        <a:rPr lang="en-US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Attention Computation</a:t>
                      </a:r>
                    </a:p>
                  </a:txBody>
                  <a:tcPr marL="95250" marR="95250" marT="28575" marB="28575" anchor="ctr"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BF16</a:t>
                      </a:r>
                    </a:p>
                  </a:txBody>
                  <a:tcPr marL="95250" marR="95250" marT="28575" marB="28575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FP8 + FP32 Accumulation</a:t>
                      </a:r>
                    </a:p>
                  </a:txBody>
                  <a:tcPr marL="95250" marR="95250" marT="28575" marB="28575" anchor="ctr"/>
                </a:tc>
                <a:extLst>
                  <a:ext uri="{0D108BD9-81ED-4DB2-BD59-A6C34878D82A}">
                    <a16:rowId xmlns:a16="http://schemas.microsoft.com/office/drawing/2014/main" val="3596521314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19B841A-02C8-A344-357B-ACC84E2EB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958" y="4010248"/>
            <a:ext cx="6352083" cy="2267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5C55F-99AC-8901-27A4-4B2A7283F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628715" cy="481783"/>
          </a:xfrm>
        </p:spPr>
        <p:txBody>
          <a:bodyPr/>
          <a:lstStyle/>
          <a:p>
            <a:r>
              <a:rPr lang="zh-CN" altLang="en-US" dirty="0"/>
              <a:t>算法优化</a:t>
            </a:r>
            <a:r>
              <a:rPr lang="en-US" altLang="zh-CN" dirty="0"/>
              <a:t>——</a:t>
            </a:r>
            <a:r>
              <a:rPr lang="zh-CN" altLang="en-US" dirty="0"/>
              <a:t>多词元预测（</a:t>
            </a:r>
            <a:r>
              <a:rPr lang="en-US" dirty="0"/>
              <a:t>MTP）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8905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3F400AED-849E-DBD8-DE05-B7007C53B9DC}"/>
              </a:ext>
            </a:extLst>
          </p:cNvPr>
          <p:cNvSpPr txBox="1"/>
          <p:nvPr/>
        </p:nvSpPr>
        <p:spPr>
          <a:xfrm>
            <a:off x="1212935" y="1125724"/>
            <a:ext cx="9935355" cy="2303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E058F4-1DD1-F2B5-9F94-6011DCBB625E}"/>
              </a:ext>
            </a:extLst>
          </p:cNvPr>
          <p:cNvSpPr txBox="1"/>
          <p:nvPr/>
        </p:nvSpPr>
        <p:spPr>
          <a:xfrm>
            <a:off x="1341331" y="1180843"/>
            <a:ext cx="9637733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如何更好地进行多机并行，减少并行气泡？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更均匀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细粒度的划分</a:t>
            </a:r>
            <a:r>
              <a:rPr kumimoji="0" lang="zh-CN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（计算与通讯几乎可以完全并行）</a:t>
            </a:r>
            <a:endParaRPr kumimoji="0" lang="en-US" altLang="zh-CN" sz="1800" b="0" i="1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将每个块划分为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4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个组件：注意力、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all-all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调度、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MLP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all-all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组合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双向流水线调度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可同时从流水线两端提供微批次，并且大部分通信可以完全重叠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77000E-3629-EB07-21AC-4942F778CB9B}"/>
              </a:ext>
            </a:extLst>
          </p:cNvPr>
          <p:cNvSpPr txBox="1"/>
          <p:nvPr/>
        </p:nvSpPr>
        <p:spPr>
          <a:xfrm>
            <a:off x="451104" y="633044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* </a:t>
            </a: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https://</a:t>
            </a:r>
            <a:r>
              <a:rPr kumimoji="0" lang="en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arxiv.org</a:t>
            </a: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/pdf/2412.19437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226844D-B132-475D-5AAC-FA7FD0013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255" y="3576719"/>
            <a:ext cx="7572390" cy="9300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769BF4-5AB7-5509-63BD-37EECE7D9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36" y="4693652"/>
            <a:ext cx="9416109" cy="1584087"/>
          </a:xfrm>
          <a:prstGeom prst="rect">
            <a:avLst/>
          </a:prstGeom>
        </p:spPr>
      </p:pic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31FC1060-1518-8DBF-31DA-05726F40E9DF}"/>
              </a:ext>
            </a:extLst>
          </p:cNvPr>
          <p:cNvCxnSpPr/>
          <p:nvPr/>
        </p:nvCxnSpPr>
        <p:spPr>
          <a:xfrm>
            <a:off x="1611443" y="4725701"/>
            <a:ext cx="1004341" cy="120574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  <a:effectLst>
            <a:glow rad="103192">
              <a:schemeClr val="bg1">
                <a:alpha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36FF2D8-50D9-636F-29DE-92422C9C980F}"/>
              </a:ext>
            </a:extLst>
          </p:cNvPr>
          <p:cNvCxnSpPr>
            <a:cxnSpLocks/>
          </p:cNvCxnSpPr>
          <p:nvPr/>
        </p:nvCxnSpPr>
        <p:spPr>
          <a:xfrm flipV="1">
            <a:off x="1611443" y="4733233"/>
            <a:ext cx="1071796" cy="117485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  <a:effectLst>
            <a:glow rad="103192">
              <a:schemeClr val="bg1">
                <a:alpha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27DB4422-6985-CB69-9016-C3505A8D9C69}"/>
              </a:ext>
            </a:extLst>
          </p:cNvPr>
          <p:cNvSpPr txBox="1"/>
          <p:nvPr/>
        </p:nvSpPr>
        <p:spPr>
          <a:xfrm>
            <a:off x="1341331" y="438693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样本</a:t>
            </a:r>
            <a:r>
              <a:rPr kumimoji="1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</a:t>
            </a:r>
            <a:endParaRPr kumimoji="1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96FFCB7-767D-6019-33D4-C777E00E2E01}"/>
              </a:ext>
            </a:extLst>
          </p:cNvPr>
          <p:cNvSpPr txBox="1"/>
          <p:nvPr/>
        </p:nvSpPr>
        <p:spPr>
          <a:xfrm>
            <a:off x="2277080" y="4381732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样本</a:t>
            </a:r>
            <a:r>
              <a:rPr kumimoji="1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20</a:t>
            </a:r>
            <a:endParaRPr kumimoji="1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DD411A4-D60C-3056-E67A-9798A320F34C}"/>
              </a:ext>
            </a:extLst>
          </p:cNvPr>
          <p:cNvSpPr/>
          <p:nvPr/>
        </p:nvSpPr>
        <p:spPr>
          <a:xfrm>
            <a:off x="2966720" y="3607321"/>
            <a:ext cx="2987040" cy="521571"/>
          </a:xfrm>
          <a:prstGeom prst="rect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  <a:effectLst>
            <a:glow rad="119559">
              <a:schemeClr val="bg1">
                <a:alpha val="94707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4836294-6680-0C05-66D0-280A06CB935B}"/>
              </a:ext>
            </a:extLst>
          </p:cNvPr>
          <p:cNvSpPr/>
          <p:nvPr/>
        </p:nvSpPr>
        <p:spPr>
          <a:xfrm>
            <a:off x="5984450" y="3607321"/>
            <a:ext cx="3646730" cy="521571"/>
          </a:xfrm>
          <a:prstGeom prst="rect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  <a:effectLst>
            <a:glow rad="119559">
              <a:schemeClr val="bg1">
                <a:alpha val="94707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A47BC-3D45-B631-671A-73C0F3BDA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</a:t>
            </a:r>
            <a:r>
              <a:rPr lang="zh-CN" altLang="en-US" dirty="0"/>
              <a:t>优化</a:t>
            </a:r>
            <a:r>
              <a:rPr lang="en-US" altLang="zh-CN" dirty="0"/>
              <a:t>——</a:t>
            </a:r>
            <a:r>
              <a:rPr lang="en-US" dirty="0" err="1"/>
              <a:t>DualPipe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73243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图片 1033">
            <a:extLst>
              <a:ext uri="{FF2B5EF4-FFF2-40B4-BE49-F238E27FC236}">
                <a16:creationId xmlns:a16="http://schemas.microsoft.com/office/drawing/2014/main" id="{69B9D749-D981-29CC-1C47-98AA0B5B69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2" r="7766" b="9993"/>
          <a:stretch/>
        </p:blipFill>
        <p:spPr>
          <a:xfrm>
            <a:off x="9127858" y="3887342"/>
            <a:ext cx="2846499" cy="2114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F400AED-849E-DBD8-DE05-B7007C53B9DC}"/>
              </a:ext>
            </a:extLst>
          </p:cNvPr>
          <p:cNvSpPr txBox="1"/>
          <p:nvPr/>
        </p:nvSpPr>
        <p:spPr>
          <a:xfrm>
            <a:off x="1212935" y="1125724"/>
            <a:ext cx="9935355" cy="23448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E058F4-1DD1-F2B5-9F94-6011DCBB625E}"/>
              </a:ext>
            </a:extLst>
          </p:cNvPr>
          <p:cNvSpPr txBox="1"/>
          <p:nvPr/>
        </p:nvSpPr>
        <p:spPr>
          <a:xfrm>
            <a:off x="1341331" y="1180843"/>
            <a:ext cx="9637734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如何更好地进行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all-all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调度，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all-all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组合？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方法：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跨节点 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GPU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通过 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通信，节点内通过 </a:t>
            </a:r>
            <a:r>
              <a:rPr kumimoji="0" lang="en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NVLink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通信，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每个</a:t>
            </a:r>
            <a:r>
              <a:rPr kumimoji="0" lang="zh-CN" alt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词元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最多调度到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4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个节点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，从而减少 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IB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通信量。同时使用</a:t>
            </a:r>
            <a:r>
              <a:rPr kumimoji="0" lang="e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warp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技术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做调度和组合的优化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结果：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每个词元能在不产生 </a:t>
            </a:r>
            <a:r>
              <a:rPr kumimoji="0" lang="en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NVLink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额外开销的情况下，在每个节点上平均选择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3.2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个专家。即每个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token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扩展到最多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13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个专家（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4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个节点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× 3.2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个专家），而通信成本不变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1038" name="组合 1037">
            <a:extLst>
              <a:ext uri="{FF2B5EF4-FFF2-40B4-BE49-F238E27FC236}">
                <a16:creationId xmlns:a16="http://schemas.microsoft.com/office/drawing/2014/main" id="{6AE9EB27-214A-8FD7-9CEA-108E7F80A65B}"/>
              </a:ext>
            </a:extLst>
          </p:cNvPr>
          <p:cNvGrpSpPr/>
          <p:nvPr/>
        </p:nvGrpSpPr>
        <p:grpSpPr>
          <a:xfrm>
            <a:off x="232616" y="3525650"/>
            <a:ext cx="9078809" cy="2896105"/>
            <a:chOff x="1211410" y="3660860"/>
            <a:chExt cx="9993961" cy="307733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226844D-B132-475D-5AAC-FA7FD0013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1404" y="3660860"/>
              <a:ext cx="7572390" cy="930039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C628CA01-2633-0645-6357-2B4C8860D082}"/>
                </a:ext>
              </a:extLst>
            </p:cNvPr>
            <p:cNvGrpSpPr/>
            <p:nvPr/>
          </p:nvGrpSpPr>
          <p:grpSpPr>
            <a:xfrm>
              <a:off x="1211410" y="4514810"/>
              <a:ext cx="4989269" cy="1832987"/>
              <a:chOff x="2198255" y="4408072"/>
              <a:chExt cx="6347673" cy="2332046"/>
            </a:xfrm>
          </p:grpSpPr>
          <p:pic>
            <p:nvPicPr>
              <p:cNvPr id="2050" name="Picture 2" descr="NVLink: Overview of NVIDIA's High-Speed Interconnect Technology for GPU  Chips - NADDOD Blog">
                <a:extLst>
                  <a:ext uri="{FF2B5EF4-FFF2-40B4-BE49-F238E27FC236}">
                    <a16:creationId xmlns:a16="http://schemas.microsoft.com/office/drawing/2014/main" id="{315E9BA9-B81D-FBF0-8750-FDCF11015D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397" t="21102" b="25402"/>
              <a:stretch/>
            </p:blipFill>
            <p:spPr bwMode="auto">
              <a:xfrm>
                <a:off x="2351123" y="4433282"/>
                <a:ext cx="1917231" cy="1877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 descr="NVLink: Overview of NVIDIA's High-Speed Interconnect Technology for GPU  Chips - NADDOD Blog">
                <a:extLst>
                  <a:ext uri="{FF2B5EF4-FFF2-40B4-BE49-F238E27FC236}">
                    <a16:creationId xmlns:a16="http://schemas.microsoft.com/office/drawing/2014/main" id="{71808AA0-FCB1-2411-8A2D-70EB3EF403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397" t="21102" b="25402"/>
              <a:stretch/>
            </p:blipFill>
            <p:spPr bwMode="auto">
              <a:xfrm>
                <a:off x="6180612" y="4442952"/>
                <a:ext cx="1917231" cy="1877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F347813-6F4E-CEE8-C4E7-4F8E39BA5E31}"/>
                  </a:ext>
                </a:extLst>
              </p:cNvPr>
              <p:cNvSpPr txBox="1"/>
              <p:nvPr/>
            </p:nvSpPr>
            <p:spPr>
              <a:xfrm>
                <a:off x="2198255" y="6323675"/>
                <a:ext cx="2714111" cy="416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NVLink</a:t>
                </a:r>
                <a:r>
                  <a:rPr kumimoji="1" lang="zh-CN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相连的</a:t>
                </a:r>
                <a:r>
                  <a:rPr kumimoji="1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GPU</a:t>
                </a:r>
                <a:r>
                  <a:rPr kumimoji="1" lang="zh-CN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节点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AC9A8A4-9D69-3AF3-0F19-FDE541B2C56B}"/>
                  </a:ext>
                </a:extLst>
              </p:cNvPr>
              <p:cNvSpPr txBox="1"/>
              <p:nvPr/>
            </p:nvSpPr>
            <p:spPr>
              <a:xfrm>
                <a:off x="5831817" y="6323675"/>
                <a:ext cx="2714111" cy="416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NVLink</a:t>
                </a:r>
                <a:r>
                  <a:rPr kumimoji="1" lang="zh-CN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相连的</a:t>
                </a:r>
                <a:r>
                  <a:rPr kumimoji="1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GPU</a:t>
                </a:r>
                <a:r>
                  <a:rPr kumimoji="1" lang="zh-CN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节点</a:t>
                </a:r>
              </a:p>
            </p:txBody>
          </p:sp>
          <p:sp>
            <p:nvSpPr>
              <p:cNvPr id="16" name="任意形状 15">
                <a:extLst>
                  <a:ext uri="{FF2B5EF4-FFF2-40B4-BE49-F238E27FC236}">
                    <a16:creationId xmlns:a16="http://schemas.microsoft.com/office/drawing/2014/main" id="{7040B7C5-B544-ACD9-C6DE-58FF72BCE580}"/>
                  </a:ext>
                </a:extLst>
              </p:cNvPr>
              <p:cNvSpPr/>
              <p:nvPr/>
            </p:nvSpPr>
            <p:spPr>
              <a:xfrm>
                <a:off x="4151137" y="4803445"/>
                <a:ext cx="2145492" cy="369332"/>
              </a:xfrm>
              <a:custGeom>
                <a:avLst/>
                <a:gdLst>
                  <a:gd name="connsiteX0" fmla="*/ 0 w 3032567"/>
                  <a:gd name="connsiteY0" fmla="*/ 225098 h 282972"/>
                  <a:gd name="connsiteX1" fmla="*/ 1030147 w 3032567"/>
                  <a:gd name="connsiteY1" fmla="*/ 28328 h 282972"/>
                  <a:gd name="connsiteX2" fmla="*/ 2002420 w 3032567"/>
                  <a:gd name="connsiteY2" fmla="*/ 28328 h 282972"/>
                  <a:gd name="connsiteX3" fmla="*/ 3032567 w 3032567"/>
                  <a:gd name="connsiteY3" fmla="*/ 282972 h 282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2567" h="282972">
                    <a:moveTo>
                      <a:pt x="0" y="225098"/>
                    </a:moveTo>
                    <a:cubicBezTo>
                      <a:pt x="348205" y="143110"/>
                      <a:pt x="696410" y="61123"/>
                      <a:pt x="1030147" y="28328"/>
                    </a:cubicBezTo>
                    <a:cubicBezTo>
                      <a:pt x="1363884" y="-4467"/>
                      <a:pt x="1668684" y="-14113"/>
                      <a:pt x="2002420" y="28328"/>
                    </a:cubicBezTo>
                    <a:cubicBezTo>
                      <a:pt x="2336156" y="70769"/>
                      <a:pt x="2684361" y="176870"/>
                      <a:pt x="3032567" y="282972"/>
                    </a:cubicBezTo>
                  </a:path>
                </a:pathLst>
              </a:custGeom>
              <a:noFill/>
              <a:ln w="38100">
                <a:solidFill>
                  <a:srgbClr val="92C82F"/>
                </a:solidFill>
                <a:headEnd type="triangle" w="med" len="med"/>
                <a:tailEnd type="triangle" w="med" len="med"/>
              </a:ln>
              <a:effectLst>
                <a:glow rad="177800">
                  <a:schemeClr val="bg1">
                    <a:alpha val="66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690FD92-F2F0-295A-6233-F146288F78DE}"/>
                  </a:ext>
                </a:extLst>
              </p:cNvPr>
              <p:cNvSpPr txBox="1"/>
              <p:nvPr/>
            </p:nvSpPr>
            <p:spPr>
              <a:xfrm>
                <a:off x="4529859" y="4408072"/>
                <a:ext cx="1395855" cy="416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InfiniBand</a:t>
                </a:r>
                <a:endParaRPr kumimoji="1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4644B4F-5A3C-86FE-E89D-33EE0670490A}"/>
                </a:ext>
              </a:extLst>
            </p:cNvPr>
            <p:cNvSpPr txBox="1"/>
            <p:nvPr/>
          </p:nvSpPr>
          <p:spPr>
            <a:xfrm>
              <a:off x="2838507" y="6338131"/>
              <a:ext cx="2216552" cy="400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all-all</a:t>
              </a: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调度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4020BE6E-D5BD-A79D-D748-8BC9AFCC2D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72962" y="4937624"/>
              <a:ext cx="621559" cy="66819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D2F6B58-289A-7601-F202-17D80B07466B}"/>
                </a:ext>
              </a:extLst>
            </p:cNvPr>
            <p:cNvSpPr txBox="1"/>
            <p:nvPr/>
          </p:nvSpPr>
          <p:spPr>
            <a:xfrm>
              <a:off x="3791822" y="5289605"/>
              <a:ext cx="400063" cy="327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1️⃣</a:t>
              </a:r>
              <a:endPara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519FE6A-0001-04CE-043A-7DCAF35851E5}"/>
                </a:ext>
              </a:extLst>
            </p:cNvPr>
            <p:cNvGrpSpPr/>
            <p:nvPr/>
          </p:nvGrpSpPr>
          <p:grpSpPr>
            <a:xfrm>
              <a:off x="6216102" y="4514810"/>
              <a:ext cx="4989269" cy="1832987"/>
              <a:chOff x="2198255" y="4408072"/>
              <a:chExt cx="6347673" cy="2332046"/>
            </a:xfrm>
          </p:grpSpPr>
          <p:pic>
            <p:nvPicPr>
              <p:cNvPr id="27" name="Picture 2" descr="NVLink: Overview of NVIDIA's High-Speed Interconnect Technology for GPU  Chips - NADDOD Blog">
                <a:extLst>
                  <a:ext uri="{FF2B5EF4-FFF2-40B4-BE49-F238E27FC236}">
                    <a16:creationId xmlns:a16="http://schemas.microsoft.com/office/drawing/2014/main" id="{3FFD5948-AAD4-D8BA-E39E-6F2A0E6A3D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397" t="21102" b="25402"/>
              <a:stretch/>
            </p:blipFill>
            <p:spPr bwMode="auto">
              <a:xfrm>
                <a:off x="2351123" y="4433282"/>
                <a:ext cx="1917231" cy="1877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NVLink: Overview of NVIDIA's High-Speed Interconnect Technology for GPU  Chips - NADDOD Blog">
                <a:extLst>
                  <a:ext uri="{FF2B5EF4-FFF2-40B4-BE49-F238E27FC236}">
                    <a16:creationId xmlns:a16="http://schemas.microsoft.com/office/drawing/2014/main" id="{BF8FEEE7-C120-9383-B150-8A8D81436B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397" t="21102" b="25402"/>
              <a:stretch/>
            </p:blipFill>
            <p:spPr bwMode="auto">
              <a:xfrm>
                <a:off x="6180612" y="4442952"/>
                <a:ext cx="1917231" cy="1877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822D7CC-0F38-734C-E823-A9494C9830B3}"/>
                  </a:ext>
                </a:extLst>
              </p:cNvPr>
              <p:cNvSpPr txBox="1"/>
              <p:nvPr/>
            </p:nvSpPr>
            <p:spPr>
              <a:xfrm>
                <a:off x="2198255" y="6323675"/>
                <a:ext cx="2714111" cy="416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NVLink</a:t>
                </a:r>
                <a:r>
                  <a:rPr kumimoji="1" lang="zh-CN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相连的</a:t>
                </a:r>
                <a:r>
                  <a:rPr kumimoji="1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GPU</a:t>
                </a:r>
                <a:r>
                  <a:rPr kumimoji="1" lang="zh-CN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节点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7A0CB7B-6D4C-C88A-367F-5BD1AFE78FA5}"/>
                  </a:ext>
                </a:extLst>
              </p:cNvPr>
              <p:cNvSpPr txBox="1"/>
              <p:nvPr/>
            </p:nvSpPr>
            <p:spPr>
              <a:xfrm>
                <a:off x="5831817" y="6323674"/>
                <a:ext cx="2714111" cy="416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NVLink</a:t>
                </a:r>
                <a:r>
                  <a:rPr kumimoji="1" lang="zh-CN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相连的</a:t>
                </a:r>
                <a:r>
                  <a:rPr kumimoji="1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GPU</a:t>
                </a:r>
                <a:r>
                  <a:rPr kumimoji="1" lang="zh-CN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节点</a:t>
                </a:r>
              </a:p>
            </p:txBody>
          </p:sp>
          <p:sp>
            <p:nvSpPr>
              <p:cNvPr id="31" name="任意形状 30">
                <a:extLst>
                  <a:ext uri="{FF2B5EF4-FFF2-40B4-BE49-F238E27FC236}">
                    <a16:creationId xmlns:a16="http://schemas.microsoft.com/office/drawing/2014/main" id="{DD0BC088-647D-5F9E-5A3E-9B9A725F6B27}"/>
                  </a:ext>
                </a:extLst>
              </p:cNvPr>
              <p:cNvSpPr/>
              <p:nvPr/>
            </p:nvSpPr>
            <p:spPr>
              <a:xfrm>
                <a:off x="4151137" y="4803445"/>
                <a:ext cx="2145492" cy="369332"/>
              </a:xfrm>
              <a:custGeom>
                <a:avLst/>
                <a:gdLst>
                  <a:gd name="connsiteX0" fmla="*/ 0 w 3032567"/>
                  <a:gd name="connsiteY0" fmla="*/ 225098 h 282972"/>
                  <a:gd name="connsiteX1" fmla="*/ 1030147 w 3032567"/>
                  <a:gd name="connsiteY1" fmla="*/ 28328 h 282972"/>
                  <a:gd name="connsiteX2" fmla="*/ 2002420 w 3032567"/>
                  <a:gd name="connsiteY2" fmla="*/ 28328 h 282972"/>
                  <a:gd name="connsiteX3" fmla="*/ 3032567 w 3032567"/>
                  <a:gd name="connsiteY3" fmla="*/ 282972 h 282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2567" h="282972">
                    <a:moveTo>
                      <a:pt x="0" y="225098"/>
                    </a:moveTo>
                    <a:cubicBezTo>
                      <a:pt x="348205" y="143110"/>
                      <a:pt x="696410" y="61123"/>
                      <a:pt x="1030147" y="28328"/>
                    </a:cubicBezTo>
                    <a:cubicBezTo>
                      <a:pt x="1363884" y="-4467"/>
                      <a:pt x="1668684" y="-14113"/>
                      <a:pt x="2002420" y="28328"/>
                    </a:cubicBezTo>
                    <a:cubicBezTo>
                      <a:pt x="2336156" y="70769"/>
                      <a:pt x="2684361" y="176870"/>
                      <a:pt x="3032567" y="282972"/>
                    </a:cubicBezTo>
                  </a:path>
                </a:pathLst>
              </a:custGeom>
              <a:noFill/>
              <a:ln w="38100">
                <a:solidFill>
                  <a:srgbClr val="92C82F"/>
                </a:solidFill>
                <a:headEnd type="triangle" w="med" len="med"/>
                <a:tailEnd type="triangle" w="med" len="med"/>
              </a:ln>
              <a:effectLst>
                <a:glow rad="177800">
                  <a:schemeClr val="bg1">
                    <a:alpha val="66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5F0F5278-A08D-C960-3134-2C57FFCBF0C7}"/>
                  </a:ext>
                </a:extLst>
              </p:cNvPr>
              <p:cNvSpPr txBox="1"/>
              <p:nvPr/>
            </p:nvSpPr>
            <p:spPr>
              <a:xfrm>
                <a:off x="4529859" y="4408072"/>
                <a:ext cx="1395855" cy="416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InfiniBand</a:t>
                </a:r>
                <a:endParaRPr kumimoji="1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98E029C-D564-BE3A-78A3-40607E7E6FE3}"/>
                </a:ext>
              </a:extLst>
            </p:cNvPr>
            <p:cNvSpPr txBox="1"/>
            <p:nvPr/>
          </p:nvSpPr>
          <p:spPr>
            <a:xfrm>
              <a:off x="7843199" y="6338131"/>
              <a:ext cx="2216552" cy="400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all-all</a:t>
              </a: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组合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1CE3E72A-504F-8D95-BB70-B7FD4F1E8CAA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H="1" flipV="1">
              <a:off x="7843199" y="5272609"/>
              <a:ext cx="14546" cy="47439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ED7EBB5-20D9-7B8E-7700-02EF5EF77EB3}"/>
                </a:ext>
              </a:extLst>
            </p:cNvPr>
            <p:cNvSpPr txBox="1"/>
            <p:nvPr/>
          </p:nvSpPr>
          <p:spPr>
            <a:xfrm>
              <a:off x="7810512" y="5414282"/>
              <a:ext cx="400063" cy="327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1️⃣</a:t>
              </a:r>
              <a:endPara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287B8928-4781-C038-A0EE-F538610EF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3017" y="4937624"/>
              <a:ext cx="506332" cy="204797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083525E2-003A-D012-D3EE-DBF563BA0BCD}"/>
                </a:ext>
              </a:extLst>
            </p:cNvPr>
            <p:cNvSpPr txBox="1"/>
            <p:nvPr/>
          </p:nvSpPr>
          <p:spPr>
            <a:xfrm>
              <a:off x="7930480" y="4724650"/>
              <a:ext cx="400063" cy="327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2️⃣</a:t>
              </a:r>
              <a:endPara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cxnSp>
          <p:nvCxnSpPr>
            <p:cNvPr id="45" name="直线箭头连接符 44">
              <a:extLst>
                <a:ext uri="{FF2B5EF4-FFF2-40B4-BE49-F238E27FC236}">
                  <a16:creationId xmlns:a16="http://schemas.microsoft.com/office/drawing/2014/main" id="{571789BA-6421-65F5-C0CD-A694DBC6DA35}"/>
                </a:ext>
              </a:extLst>
            </p:cNvPr>
            <p:cNvCxnSpPr>
              <a:cxnSpLocks/>
            </p:cNvCxnSpPr>
            <p:nvPr/>
          </p:nvCxnSpPr>
          <p:spPr>
            <a:xfrm>
              <a:off x="8594245" y="4937624"/>
              <a:ext cx="843178" cy="63238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AD2154B-797E-71CC-3E2F-1C36571CDE46}"/>
                </a:ext>
              </a:extLst>
            </p:cNvPr>
            <p:cNvSpPr txBox="1"/>
            <p:nvPr/>
          </p:nvSpPr>
          <p:spPr>
            <a:xfrm>
              <a:off x="8889583" y="4970720"/>
              <a:ext cx="400063" cy="327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3️⃣</a:t>
              </a:r>
              <a:endPara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A202C4AA-34EF-BCE1-4A38-BE90A93BB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4263" y="4953842"/>
              <a:ext cx="793264" cy="23221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3D4F17F-FD3D-FB2B-A0FE-76449F1C807D}"/>
                </a:ext>
              </a:extLst>
            </p:cNvPr>
            <p:cNvSpPr txBox="1"/>
            <p:nvPr/>
          </p:nvSpPr>
          <p:spPr>
            <a:xfrm>
              <a:off x="2888505" y="4810173"/>
              <a:ext cx="364202" cy="32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2️⃣</a:t>
              </a:r>
              <a:endPara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7A3C8733-C4FD-7A60-6804-DB2226652006}"/>
                </a:ext>
              </a:extLst>
            </p:cNvPr>
            <p:cNvCxnSpPr>
              <a:cxnSpLocks/>
            </p:cNvCxnSpPr>
            <p:nvPr/>
          </p:nvCxnSpPr>
          <p:spPr>
            <a:xfrm>
              <a:off x="2746375" y="5263439"/>
              <a:ext cx="0" cy="47403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06E6AB5-1B18-0537-49AC-872465CCD8A3}"/>
                </a:ext>
              </a:extLst>
            </p:cNvPr>
            <p:cNvSpPr txBox="1"/>
            <p:nvPr/>
          </p:nvSpPr>
          <p:spPr>
            <a:xfrm>
              <a:off x="2716699" y="5346568"/>
              <a:ext cx="364202" cy="327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3️⃣</a:t>
              </a:r>
              <a:endPara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62" name="圆角矩形 61">
              <a:extLst>
                <a:ext uri="{FF2B5EF4-FFF2-40B4-BE49-F238E27FC236}">
                  <a16:creationId xmlns:a16="http://schemas.microsoft.com/office/drawing/2014/main" id="{A07B1359-0C33-922C-25FC-D89DE17F0F27}"/>
                </a:ext>
              </a:extLst>
            </p:cNvPr>
            <p:cNvSpPr/>
            <p:nvPr/>
          </p:nvSpPr>
          <p:spPr>
            <a:xfrm>
              <a:off x="2738357" y="5669755"/>
              <a:ext cx="789170" cy="2902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Warp</a:t>
              </a:r>
              <a:endPara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63" name="圆角矩形 62">
              <a:extLst>
                <a:ext uri="{FF2B5EF4-FFF2-40B4-BE49-F238E27FC236}">
                  <a16:creationId xmlns:a16="http://schemas.microsoft.com/office/drawing/2014/main" id="{5725C949-41E8-8905-093F-C599D9BC6FB4}"/>
                </a:ext>
              </a:extLst>
            </p:cNvPr>
            <p:cNvSpPr/>
            <p:nvPr/>
          </p:nvSpPr>
          <p:spPr>
            <a:xfrm>
              <a:off x="8649573" y="5540248"/>
              <a:ext cx="759101" cy="2902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headEnd type="triangl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Warp</a:t>
              </a:r>
              <a:endPara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1032" name="矩形 1031">
              <a:extLst>
                <a:ext uri="{FF2B5EF4-FFF2-40B4-BE49-F238E27FC236}">
                  <a16:creationId xmlns:a16="http://schemas.microsoft.com/office/drawing/2014/main" id="{0F7109CE-DD7A-8438-3632-D7FC216B0198}"/>
                </a:ext>
              </a:extLst>
            </p:cNvPr>
            <p:cNvSpPr/>
            <p:nvPr/>
          </p:nvSpPr>
          <p:spPr>
            <a:xfrm>
              <a:off x="2966720" y="3924676"/>
              <a:ext cx="2987040" cy="306032"/>
            </a:xfrm>
            <a:prstGeom prst="rect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  <a:effectLst>
              <a:glow rad="119559">
                <a:schemeClr val="bg1">
                  <a:alpha val="94707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3" name="矩形 1032">
              <a:extLst>
                <a:ext uri="{FF2B5EF4-FFF2-40B4-BE49-F238E27FC236}">
                  <a16:creationId xmlns:a16="http://schemas.microsoft.com/office/drawing/2014/main" id="{80308AD4-F0FF-F410-3424-C1144F3D5C70}"/>
                </a:ext>
              </a:extLst>
            </p:cNvPr>
            <p:cNvSpPr/>
            <p:nvPr/>
          </p:nvSpPr>
          <p:spPr>
            <a:xfrm>
              <a:off x="5984450" y="3924676"/>
              <a:ext cx="3646730" cy="306032"/>
            </a:xfrm>
            <a:prstGeom prst="rect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  <a:effectLst>
              <a:glow rad="119559">
                <a:schemeClr val="bg1">
                  <a:alpha val="94707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37" name="文本框 1036">
            <a:extLst>
              <a:ext uri="{FF2B5EF4-FFF2-40B4-BE49-F238E27FC236}">
                <a16:creationId xmlns:a16="http://schemas.microsoft.com/office/drawing/2014/main" id="{14220C5F-CB3A-B59E-A9C2-9D8592FC547A}"/>
              </a:ext>
            </a:extLst>
          </p:cNvPr>
          <p:cNvSpPr txBox="1"/>
          <p:nvPr/>
        </p:nvSpPr>
        <p:spPr>
          <a:xfrm>
            <a:off x="451104" y="633044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* </a:t>
            </a: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https://</a:t>
            </a:r>
            <a:r>
              <a:rPr kumimoji="0" lang="en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cs.stanford.edu</a:t>
            </a: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/~</a:t>
            </a:r>
            <a:r>
              <a:rPr kumimoji="0" lang="en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sjt</a:t>
            </a:r>
            <a:r>
              <a:rPr kumimoji="0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/pubs/ppopp14.pdf</a:t>
            </a:r>
          </a:p>
        </p:txBody>
      </p:sp>
      <p:sp>
        <p:nvSpPr>
          <p:cNvPr id="1039" name="圆角矩形 1038">
            <a:extLst>
              <a:ext uri="{FF2B5EF4-FFF2-40B4-BE49-F238E27FC236}">
                <a16:creationId xmlns:a16="http://schemas.microsoft.com/office/drawing/2014/main" id="{AF5EBC44-F528-A386-D1E7-B54D89D9A9F1}"/>
              </a:ext>
            </a:extLst>
          </p:cNvPr>
          <p:cNvSpPr/>
          <p:nvPr/>
        </p:nvSpPr>
        <p:spPr>
          <a:xfrm>
            <a:off x="10289475" y="3718556"/>
            <a:ext cx="689590" cy="27311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Warp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B3480-AE20-E03F-DBAB-0BF2733F2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485115" cy="481783"/>
          </a:xfrm>
        </p:spPr>
        <p:txBody>
          <a:bodyPr/>
          <a:lstStyle/>
          <a:p>
            <a:r>
              <a:rPr lang="en-US" dirty="0"/>
              <a:t>Infra</a:t>
            </a:r>
            <a:r>
              <a:rPr lang="zh-CN" altLang="en-US" dirty="0"/>
              <a:t>优化</a:t>
            </a:r>
            <a:r>
              <a:rPr lang="en-US" altLang="zh-CN" dirty="0"/>
              <a:t>——</a:t>
            </a:r>
            <a:r>
              <a:rPr lang="zh-CN" altLang="en-US" dirty="0"/>
              <a:t>跨节点</a:t>
            </a:r>
            <a:r>
              <a:rPr lang="en-US" dirty="0"/>
              <a:t>All-All</a:t>
            </a:r>
            <a:r>
              <a:rPr lang="zh-CN" altLang="en-US" dirty="0"/>
              <a:t>通信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7046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B0BA0-AE68-7E68-5FB7-FDC729BAC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944ED-AA10-B4EC-9005-2E9030F7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DeepSeek-V1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R1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AE7DA49B-584E-ECCE-C0F6-E78B4844A67A}"/>
              </a:ext>
            </a:extLst>
          </p:cNvPr>
          <p:cNvGraphicFramePr>
            <a:graphicFrameLocks/>
          </p:cNvGraphicFramePr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6">
            <a:extLst>
              <a:ext uri="{FF2B5EF4-FFF2-40B4-BE49-F238E27FC236}">
                <a16:creationId xmlns:a16="http://schemas.microsoft.com/office/drawing/2014/main" id="{B62D1568-FAE9-5ECB-8445-E81651EB8503}"/>
              </a:ext>
            </a:extLst>
          </p:cNvPr>
          <p:cNvSpPr txBox="1"/>
          <p:nvPr/>
        </p:nvSpPr>
        <p:spPr>
          <a:xfrm>
            <a:off x="7231676" y="5154003"/>
            <a:ext cx="3860352" cy="1306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★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GRPO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DeepSeekMath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2024.2)</a:t>
            </a:r>
            <a:b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无须价值网络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提高学习稳定性</a:t>
            </a:r>
            <a:b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降低学习开销</a:t>
            </a:r>
            <a:endParaRPr lang="en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Up Arrow 7">
            <a:extLst>
              <a:ext uri="{FF2B5EF4-FFF2-40B4-BE49-F238E27FC236}">
                <a16:creationId xmlns:a16="http://schemas.microsoft.com/office/drawing/2014/main" id="{1F61824F-E15E-FA1E-96B3-D7730D4CFFA2}"/>
              </a:ext>
            </a:extLst>
          </p:cNvPr>
          <p:cNvSpPr/>
          <p:nvPr/>
        </p:nvSpPr>
        <p:spPr>
          <a:xfrm>
            <a:off x="7327379" y="4630025"/>
            <a:ext cx="411398" cy="461665"/>
          </a:xfrm>
          <a:prstGeom prst="up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" name="图片 37">
            <a:extLst>
              <a:ext uri="{FF2B5EF4-FFF2-40B4-BE49-F238E27FC236}">
                <a16:creationId xmlns:a16="http://schemas.microsoft.com/office/drawing/2014/main" id="{D4D6A3B5-58EE-DDF1-263F-A7EF0ED1AA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58"/>
          <a:stretch/>
        </p:blipFill>
        <p:spPr>
          <a:xfrm>
            <a:off x="790667" y="1626001"/>
            <a:ext cx="5305333" cy="1136104"/>
          </a:xfrm>
          <a:prstGeom prst="rect">
            <a:avLst/>
          </a:prstGeom>
        </p:spPr>
      </p:pic>
      <p:sp>
        <p:nvSpPr>
          <p:cNvPr id="8" name="矩形 38">
            <a:extLst>
              <a:ext uri="{FF2B5EF4-FFF2-40B4-BE49-F238E27FC236}">
                <a16:creationId xmlns:a16="http://schemas.microsoft.com/office/drawing/2014/main" id="{639F1F3D-8DF5-6257-FF91-08A773D5FA4F}"/>
              </a:ext>
            </a:extLst>
          </p:cNvPr>
          <p:cNvSpPr/>
          <p:nvPr/>
        </p:nvSpPr>
        <p:spPr>
          <a:xfrm>
            <a:off x="790667" y="2406273"/>
            <a:ext cx="4918155" cy="313106"/>
          </a:xfrm>
          <a:prstGeom prst="rect">
            <a:avLst/>
          </a:prstGeom>
          <a:ln w="57150">
            <a:solidFill>
              <a:srgbClr val="C00000"/>
            </a:solidFill>
            <a:headEnd type="triangle" w="med" len="med"/>
            <a:tailEnd type="none" w="med" len="med"/>
          </a:ln>
          <a:effectLst>
            <a:glow rad="177800">
              <a:schemeClr val="bg1">
                <a:alpha val="66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">
            <a:extLst>
              <a:ext uri="{FF2B5EF4-FFF2-40B4-BE49-F238E27FC236}">
                <a16:creationId xmlns:a16="http://schemas.microsoft.com/office/drawing/2014/main" id="{0D017B1F-97A0-2241-AF2C-F5CD5466DA82}"/>
              </a:ext>
            </a:extLst>
          </p:cNvPr>
          <p:cNvSpPr txBox="1"/>
          <p:nvPr/>
        </p:nvSpPr>
        <p:spPr>
          <a:xfrm>
            <a:off x="1005840" y="4454873"/>
            <a:ext cx="574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V1</a:t>
            </a:r>
            <a:endParaRPr kumimoji="1"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2">
            <a:extLst>
              <a:ext uri="{FF2B5EF4-FFF2-40B4-BE49-F238E27FC236}">
                <a16:creationId xmlns:a16="http://schemas.microsoft.com/office/drawing/2014/main" id="{9420F4A0-B474-EBB9-B166-448AA5CD0D83}"/>
              </a:ext>
            </a:extLst>
          </p:cNvPr>
          <p:cNvSpPr txBox="1"/>
          <p:nvPr/>
        </p:nvSpPr>
        <p:spPr>
          <a:xfrm>
            <a:off x="1053373" y="4835274"/>
            <a:ext cx="1773403" cy="158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1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发布时间：</a:t>
            </a:r>
            <a:r>
              <a:rPr kumimoji="1"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2024.1</a:t>
            </a:r>
          </a:p>
          <a:p>
            <a:pPr>
              <a:lnSpc>
                <a:spcPct val="150000"/>
              </a:lnSpc>
            </a:pPr>
            <a:r>
              <a:rPr kumimoji="1" lang="zh-CN" altLang="en-US" sz="11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核心技术：</a:t>
            </a:r>
            <a:r>
              <a:rPr kumimoji="1"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r>
              <a:rPr kumimoji="1" lang="en-US" altLang="zh-CN" sz="11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</a:t>
            </a:r>
            <a:r>
              <a:rPr kumimoji="1"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架构</a:t>
            </a:r>
            <a:r>
              <a:rPr kumimoji="1"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+SFT+RLHF</a:t>
            </a:r>
          </a:p>
          <a:p>
            <a:pPr>
              <a:lnSpc>
                <a:spcPct val="150000"/>
              </a:lnSpc>
            </a:pPr>
            <a:r>
              <a:rPr kumimoji="1" lang="zh-CN" altLang="en-US" sz="11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训练数据量：</a:t>
            </a:r>
            <a:r>
              <a:rPr kumimoji="1"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2T</a:t>
            </a:r>
          </a:p>
          <a:p>
            <a:pPr>
              <a:lnSpc>
                <a:spcPct val="150000"/>
              </a:lnSpc>
            </a:pPr>
            <a:r>
              <a:rPr kumimoji="1" lang="zh-CN" altLang="en-US" sz="11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训练稳定程度：</a:t>
            </a:r>
            <a:r>
              <a:rPr kumimoji="1"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不稳定</a:t>
            </a:r>
            <a:endParaRPr kumimoji="1" lang="en-US" altLang="zh-CN" sz="11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1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最大参数量：</a:t>
            </a:r>
            <a:r>
              <a:rPr kumimoji="1"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67B</a:t>
            </a:r>
            <a:endParaRPr kumimoji="1" lang="zh-CN" altLang="en-US" sz="11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5">
            <a:extLst>
              <a:ext uri="{FF2B5EF4-FFF2-40B4-BE49-F238E27FC236}">
                <a16:creationId xmlns:a16="http://schemas.microsoft.com/office/drawing/2014/main" id="{19B81D5F-0942-B59C-8422-B89AC196BCE9}"/>
              </a:ext>
            </a:extLst>
          </p:cNvPr>
          <p:cNvSpPr txBox="1"/>
          <p:nvPr/>
        </p:nvSpPr>
        <p:spPr>
          <a:xfrm>
            <a:off x="5344406" y="3775655"/>
            <a:ext cx="2153328" cy="209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发布时间：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2024.12</a:t>
            </a:r>
          </a:p>
          <a:p>
            <a:pPr>
              <a:lnSpc>
                <a:spcPct val="150000"/>
              </a:lnSpc>
            </a:pPr>
            <a:r>
              <a:rPr kumimoji="1"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核心技术：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bias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负载均衡 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MTP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多词元预测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训练数据量：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14T</a:t>
            </a:r>
          </a:p>
          <a:p>
            <a:pPr>
              <a:lnSpc>
                <a:spcPct val="150000"/>
              </a:lnSpc>
            </a:pPr>
            <a:r>
              <a:rPr kumimoji="1"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训练稳定程度：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稳定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最大参数量：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671B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（激活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37B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训练成本：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2788KGPU</a:t>
            </a:r>
            <a:r>
              <a: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</a:t>
            </a:r>
            <a:r>
              <a:rPr kumimoji="1"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 $5.58M</a:t>
            </a:r>
            <a:endParaRPr kumimoji="1" lang="zh-CN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7">
            <a:extLst>
              <a:ext uri="{FF2B5EF4-FFF2-40B4-BE49-F238E27FC236}">
                <a16:creationId xmlns:a16="http://schemas.microsoft.com/office/drawing/2014/main" id="{DB465B74-955D-A9B9-6F88-7501BDCD6EAA}"/>
              </a:ext>
            </a:extLst>
          </p:cNvPr>
          <p:cNvSpPr txBox="1"/>
          <p:nvPr/>
        </p:nvSpPr>
        <p:spPr>
          <a:xfrm>
            <a:off x="3124216" y="4270952"/>
            <a:ext cx="2539478" cy="183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1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发布时间：</a:t>
            </a:r>
            <a:r>
              <a:rPr kumimoji="1"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2024.5</a:t>
            </a:r>
          </a:p>
          <a:p>
            <a:pPr>
              <a:lnSpc>
                <a:spcPct val="150000"/>
              </a:lnSpc>
            </a:pPr>
            <a:r>
              <a:rPr kumimoji="1" lang="zh-CN" altLang="en-US" sz="11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核心技术：</a:t>
            </a:r>
            <a:r>
              <a:rPr lang="en-US" altLang="zh-CN" sz="110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MoE</a:t>
            </a:r>
            <a:r>
              <a:rPr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更多共享专家</a:t>
            </a:r>
            <a:r>
              <a:rPr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MLA</a:t>
            </a:r>
            <a:r>
              <a:rPr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多头潜在注意力</a:t>
            </a:r>
            <a:r>
              <a:rPr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en-US" altLang="zh-CN" sz="11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1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训练数据量：</a:t>
            </a:r>
            <a:r>
              <a:rPr kumimoji="1"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8T</a:t>
            </a:r>
          </a:p>
          <a:p>
            <a:pPr>
              <a:lnSpc>
                <a:spcPct val="150000"/>
              </a:lnSpc>
            </a:pPr>
            <a:r>
              <a:rPr kumimoji="1" lang="zh-CN" altLang="en-US" sz="11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训练稳定程度：</a:t>
            </a:r>
            <a:r>
              <a:rPr kumimoji="1"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较稳定</a:t>
            </a:r>
            <a:endParaRPr kumimoji="1" lang="en-US" altLang="zh-CN" sz="11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1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最大参数量：</a:t>
            </a:r>
            <a:r>
              <a:rPr kumimoji="1"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236B</a:t>
            </a:r>
            <a:r>
              <a:rPr kumimoji="1"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（激活</a:t>
            </a:r>
            <a:r>
              <a:rPr kumimoji="1"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21B</a:t>
            </a:r>
            <a:r>
              <a:rPr kumimoji="1"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11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1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训练成本：</a:t>
            </a:r>
            <a:r>
              <a:rPr kumimoji="1"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172.8K GPU</a:t>
            </a:r>
            <a:r>
              <a:rPr kumimoji="1"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9168DA00-CC0F-D437-1915-5E2B0C87C91F}"/>
              </a:ext>
            </a:extLst>
          </p:cNvPr>
          <p:cNvSpPr txBox="1"/>
          <p:nvPr/>
        </p:nvSpPr>
        <p:spPr>
          <a:xfrm>
            <a:off x="3124216" y="3902615"/>
            <a:ext cx="574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V2</a:t>
            </a:r>
            <a:endParaRPr kumimoji="1"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9">
            <a:extLst>
              <a:ext uri="{FF2B5EF4-FFF2-40B4-BE49-F238E27FC236}">
                <a16:creationId xmlns:a16="http://schemas.microsoft.com/office/drawing/2014/main" id="{EFECCF21-162B-A5AC-6EF6-B03794FDCB32}"/>
              </a:ext>
            </a:extLst>
          </p:cNvPr>
          <p:cNvSpPr txBox="1"/>
          <p:nvPr/>
        </p:nvSpPr>
        <p:spPr>
          <a:xfrm>
            <a:off x="5365312" y="3363034"/>
            <a:ext cx="574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V3</a:t>
            </a:r>
            <a:endParaRPr kumimoji="1"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1">
            <a:extLst>
              <a:ext uri="{FF2B5EF4-FFF2-40B4-BE49-F238E27FC236}">
                <a16:creationId xmlns:a16="http://schemas.microsoft.com/office/drawing/2014/main" id="{36796DAE-9D67-D581-7508-B8E96A6C355F}"/>
              </a:ext>
            </a:extLst>
          </p:cNvPr>
          <p:cNvSpPr txBox="1"/>
          <p:nvPr/>
        </p:nvSpPr>
        <p:spPr>
          <a:xfrm>
            <a:off x="7643074" y="3342809"/>
            <a:ext cx="2074850" cy="11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1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发布时间：</a:t>
            </a:r>
            <a:r>
              <a:rPr kumimoji="1"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2025.1</a:t>
            </a:r>
          </a:p>
          <a:p>
            <a:pPr lvl="0"/>
            <a:r>
              <a:rPr kumimoji="1" lang="zh-CN" altLang="en-US" sz="11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核心技术：</a:t>
            </a:r>
            <a:r>
              <a:rPr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只使用</a:t>
            </a:r>
            <a:r>
              <a:rPr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RL</a:t>
            </a:r>
            <a:r>
              <a:rPr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学会推理能力 </a:t>
            </a:r>
            <a:r>
              <a:rPr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 将</a:t>
            </a:r>
            <a:r>
              <a:rPr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RL</a:t>
            </a:r>
            <a:r>
              <a:rPr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引入基模型架构</a:t>
            </a:r>
            <a:endParaRPr lang="zh-CN" altLang="en-US" sz="1100"/>
          </a:p>
          <a:p>
            <a:pPr>
              <a:lnSpc>
                <a:spcPct val="150000"/>
              </a:lnSpc>
            </a:pPr>
            <a:r>
              <a:rPr kumimoji="1" lang="zh-CN" altLang="en-US" sz="11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训练稳定程度：</a:t>
            </a:r>
            <a:r>
              <a:rPr kumimoji="1"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很稳定</a:t>
            </a:r>
            <a:endParaRPr kumimoji="1" lang="en-US" altLang="zh-CN" sz="11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1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最大参数量：</a:t>
            </a:r>
            <a:r>
              <a:rPr kumimoji="1"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671B</a:t>
            </a:r>
            <a:r>
              <a:rPr kumimoji="1"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（激活</a:t>
            </a:r>
            <a:r>
              <a:rPr kumimoji="1"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37B</a:t>
            </a:r>
            <a:r>
              <a:rPr kumimoji="1"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11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4">
            <a:extLst>
              <a:ext uri="{FF2B5EF4-FFF2-40B4-BE49-F238E27FC236}">
                <a16:creationId xmlns:a16="http://schemas.microsoft.com/office/drawing/2014/main" id="{CD0E92F9-809F-189F-A036-F3725B7946FF}"/>
              </a:ext>
            </a:extLst>
          </p:cNvPr>
          <p:cNvSpPr txBox="1"/>
          <p:nvPr/>
        </p:nvSpPr>
        <p:spPr>
          <a:xfrm>
            <a:off x="7643074" y="2834494"/>
            <a:ext cx="1372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R1-Zero</a:t>
            </a:r>
            <a:endParaRPr kumimoji="1"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5">
            <a:extLst>
              <a:ext uri="{FF2B5EF4-FFF2-40B4-BE49-F238E27FC236}">
                <a16:creationId xmlns:a16="http://schemas.microsoft.com/office/drawing/2014/main" id="{D93476C3-F55D-14F1-26C2-07CA64185E0F}"/>
              </a:ext>
            </a:extLst>
          </p:cNvPr>
          <p:cNvSpPr txBox="1"/>
          <p:nvPr/>
        </p:nvSpPr>
        <p:spPr>
          <a:xfrm>
            <a:off x="9596831" y="2672046"/>
            <a:ext cx="2074850" cy="11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1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发布时间：</a:t>
            </a:r>
            <a:r>
              <a:rPr kumimoji="1"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2025.1</a:t>
            </a:r>
          </a:p>
          <a:p>
            <a:pPr lvl="0"/>
            <a:r>
              <a:rPr kumimoji="1" lang="zh-CN" altLang="en-US" sz="11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核心技术：</a:t>
            </a:r>
            <a:r>
              <a:rPr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SFT</a:t>
            </a:r>
            <a:r>
              <a:rPr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学习推理格式</a:t>
            </a:r>
            <a:br>
              <a:rPr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RL</a:t>
            </a:r>
            <a:r>
              <a:rPr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学习推理能力</a:t>
            </a:r>
            <a:endParaRPr lang="zh-CN" altLang="en-US" sz="1100"/>
          </a:p>
          <a:p>
            <a:pPr>
              <a:lnSpc>
                <a:spcPct val="150000"/>
              </a:lnSpc>
            </a:pPr>
            <a:r>
              <a:rPr kumimoji="1" lang="zh-CN" altLang="en-US" sz="11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训练稳定程度：</a:t>
            </a:r>
            <a:r>
              <a:rPr kumimoji="1"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很稳定</a:t>
            </a:r>
            <a:endParaRPr kumimoji="1" lang="en-US" altLang="zh-CN" sz="11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1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最大参数量：</a:t>
            </a:r>
            <a:r>
              <a:rPr kumimoji="1"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671B</a:t>
            </a:r>
            <a:r>
              <a:rPr kumimoji="1"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（激活</a:t>
            </a:r>
            <a:r>
              <a:rPr kumimoji="1" lang="en-US" altLang="zh-CN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37B</a:t>
            </a:r>
            <a:r>
              <a:rPr kumimoji="1" lang="zh-CN" altLang="en-US" sz="110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11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6">
            <a:extLst>
              <a:ext uri="{FF2B5EF4-FFF2-40B4-BE49-F238E27FC236}">
                <a16:creationId xmlns:a16="http://schemas.microsoft.com/office/drawing/2014/main" id="{1D88B0B8-9441-5678-45BD-1C8BABC5242A}"/>
              </a:ext>
            </a:extLst>
          </p:cNvPr>
          <p:cNvSpPr txBox="1"/>
          <p:nvPr/>
        </p:nvSpPr>
        <p:spPr>
          <a:xfrm>
            <a:off x="9595956" y="2302953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R1</a:t>
            </a:r>
            <a:endParaRPr kumimoji="1"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图片 17">
            <a:extLst>
              <a:ext uri="{FF2B5EF4-FFF2-40B4-BE49-F238E27FC236}">
                <a16:creationId xmlns:a16="http://schemas.microsoft.com/office/drawing/2014/main" id="{E05051A1-26B9-808A-3D47-3A3F78B4A7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1737"/>
          <a:stretch/>
        </p:blipFill>
        <p:spPr>
          <a:xfrm>
            <a:off x="790667" y="1253552"/>
            <a:ext cx="5305333" cy="37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3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4772E-6424-0558-3BFB-89BBD3B78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223DB9E4-0000-592D-F99B-ACDD61971DFE}"/>
              </a:ext>
            </a:extLst>
          </p:cNvPr>
          <p:cNvSpPr txBox="1"/>
          <p:nvPr/>
        </p:nvSpPr>
        <p:spPr>
          <a:xfrm>
            <a:off x="1212935" y="1125725"/>
            <a:ext cx="9935355" cy="674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D3587D-3D98-BB2C-666E-DC81E06E1DE7}"/>
              </a:ext>
            </a:extLst>
          </p:cNvPr>
          <p:cNvSpPr txBox="1"/>
          <p:nvPr/>
        </p:nvSpPr>
        <p:spPr>
          <a:xfrm>
            <a:off x="1341331" y="1180843"/>
            <a:ext cx="9637733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DeepSeek-V3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的训练成本约为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Llama-3.1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（规模甚至更小）的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1/10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9331C6-B7BD-01CB-4B44-7B3503643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735" y="2207943"/>
            <a:ext cx="10018555" cy="3527659"/>
          </a:xfrm>
          <a:prstGeom prst="rect">
            <a:avLst/>
          </a:prstGeom>
        </p:spPr>
      </p:pic>
      <p:sp>
        <p:nvSpPr>
          <p:cNvPr id="6" name="矩形 1031">
            <a:extLst>
              <a:ext uri="{FF2B5EF4-FFF2-40B4-BE49-F238E27FC236}">
                <a16:creationId xmlns:a16="http://schemas.microsoft.com/office/drawing/2014/main" id="{A2C98A45-4182-4079-1EC7-6D28903837F7}"/>
              </a:ext>
            </a:extLst>
          </p:cNvPr>
          <p:cNvSpPr/>
          <p:nvPr/>
        </p:nvSpPr>
        <p:spPr>
          <a:xfrm>
            <a:off x="1341331" y="5234739"/>
            <a:ext cx="9218874" cy="442418"/>
          </a:xfrm>
          <a:prstGeom prst="rect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  <a:effectLst>
            <a:glow rad="119559">
              <a:schemeClr val="bg1">
                <a:alpha val="94707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D36F7E-0FF1-86DD-EBBF-D118744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DeepSeek</a:t>
            </a:r>
            <a:r>
              <a:rPr lang="zh-CN" altLang="en-US" dirty="0"/>
              <a:t>模型优化效果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94114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D6DDF4-87D1-1547-BD39-3F20007B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参考书</a:t>
            </a:r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4F715-D700-F047-B347-BA5D19C0FC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自然语言处理：基于大语言模型的方法</a:t>
            </a:r>
            <a:r>
              <a:rPr lang="en-US" altLang="zh-CN" dirty="0"/>
              <a:t>》</a:t>
            </a:r>
            <a:endParaRPr lang="zh-CN" altLang="en-US" dirty="0"/>
          </a:p>
          <a:p>
            <a:pPr lvl="1"/>
            <a:r>
              <a:rPr lang="zh-CN" altLang="en-US" dirty="0"/>
              <a:t>出版社：电子工业出版社</a:t>
            </a:r>
            <a:endParaRPr lang="en-US" altLang="zh-CN" dirty="0"/>
          </a:p>
          <a:p>
            <a:pPr lvl="1"/>
            <a:r>
              <a:rPr lang="zh-CN" altLang="en-US" dirty="0"/>
              <a:t>作者：车万翔，郭江，崔一鸣  著；刘挺  主审</a:t>
            </a:r>
          </a:p>
          <a:p>
            <a:pPr lvl="1"/>
            <a:r>
              <a:rPr lang="zh-CN" altLang="en-US" dirty="0"/>
              <a:t>书号：</a:t>
            </a:r>
            <a:r>
              <a:rPr lang="en-US" dirty="0"/>
              <a:t>ISBN 978</a:t>
            </a:r>
            <a:r>
              <a:rPr lang="en-US" altLang="zh-CN" dirty="0"/>
              <a:t>-</a:t>
            </a:r>
            <a:r>
              <a:rPr lang="en-US" dirty="0"/>
              <a:t>7</a:t>
            </a:r>
            <a:r>
              <a:rPr lang="en-US" altLang="zh-CN" dirty="0"/>
              <a:t>-</a:t>
            </a:r>
            <a:r>
              <a:rPr lang="en-US" dirty="0"/>
              <a:t>121</a:t>
            </a:r>
            <a:r>
              <a:rPr lang="en-US" altLang="zh-CN" dirty="0"/>
              <a:t>-</a:t>
            </a:r>
            <a:r>
              <a:rPr lang="en-US" dirty="0"/>
              <a:t>49598</a:t>
            </a:r>
            <a:r>
              <a:rPr lang="en-US" altLang="zh-CN" dirty="0"/>
              <a:t>-</a:t>
            </a:r>
            <a:r>
              <a:rPr lang="en-US" dirty="0"/>
              <a:t>4</a:t>
            </a:r>
            <a:endParaRPr lang="en-US" altLang="zh-CN" dirty="0"/>
          </a:p>
          <a:p>
            <a:pPr lvl="1"/>
            <a:r>
              <a:rPr lang="zh-CN" altLang="en-US" dirty="0"/>
              <a:t>出版时间：</a:t>
            </a:r>
            <a:r>
              <a:rPr lang="en-US" altLang="zh-CN" dirty="0"/>
              <a:t>2025.3</a:t>
            </a:r>
          </a:p>
          <a:p>
            <a:pPr lvl="1"/>
            <a:r>
              <a:rPr lang="zh-CN" altLang="en-US" dirty="0"/>
              <a:t>网购链接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https://item.jd.com/14395393.html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书中代码</a:t>
            </a:r>
            <a:endParaRPr lang="en-US" altLang="zh-CN" dirty="0"/>
          </a:p>
          <a:p>
            <a:pPr lvl="2"/>
            <a:r>
              <a:rPr lang="en-US" dirty="0">
                <a:hlinkClick r:id="rId3"/>
              </a:rPr>
              <a:t>https://github.com/HIT-SCIR/llm-nlp-book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50F003-4F46-834B-B55D-84E20BFA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39F7B-0B60-7941-9FEF-718469D6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7" name="Picture 6" descr="A book with text on it&#10;&#10;AI-generated content may be incorrect.">
            <a:extLst>
              <a:ext uri="{FF2B5EF4-FFF2-40B4-BE49-F238E27FC236}">
                <a16:creationId xmlns:a16="http://schemas.microsoft.com/office/drawing/2014/main" id="{1D20D29B-8A34-D6F6-AC0B-5D64BD6CA47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2739" y="1070857"/>
            <a:ext cx="4472584" cy="43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03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BB09A-B15B-4965-B751-9075DD9A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谢 谢！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45D51A-8209-4663-86D4-4B08C45CB30B}"/>
              </a:ext>
            </a:extLst>
          </p:cNvPr>
          <p:cNvSpPr/>
          <p:nvPr/>
        </p:nvSpPr>
        <p:spPr>
          <a:xfrm>
            <a:off x="-1038688" y="3216887"/>
            <a:ext cx="4497517" cy="3780859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27D71-4C0B-F144-9A57-819B330D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9571" y="173694"/>
            <a:ext cx="1977984" cy="280891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52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243A0-BE51-E697-1F11-1D06F2BB3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A25B45-DA0C-546E-48A9-9CA794CA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DeepSeek</a:t>
            </a:r>
            <a:r>
              <a:rPr lang="zh-CN" alt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核心贡献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内容占位符 6">
            <a:extLst>
              <a:ext uri="{FF2B5EF4-FFF2-40B4-BE49-F238E27FC236}">
                <a16:creationId xmlns:a16="http://schemas.microsoft.com/office/drawing/2014/main" id="{A6EAB40D-9665-CE8B-0F53-774D8034861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只用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RL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习得推理能力：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只使用强化学习（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RL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），模型自主学习到推理能力，性能接近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o1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极致的模型架构优化：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训练、推理速度更快，远超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o1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类模型，极大节约硬件成本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开源模型及蒸馏模型：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DeepSeek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坚持开源精神，开放了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R1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模型及其蒸馏出的子模型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7B1B532-A478-6232-61B1-614C5209E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87"/>
          <a:stretch/>
        </p:blipFill>
        <p:spPr>
          <a:xfrm>
            <a:off x="1212936" y="3175001"/>
            <a:ext cx="5605391" cy="3185272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7AECF77-C1A5-3C62-BCDA-4E176A01A84D}"/>
              </a:ext>
            </a:extLst>
          </p:cNvPr>
          <p:cNvGraphicFramePr>
            <a:graphicFrameLocks/>
          </p:cNvGraphicFramePr>
          <p:nvPr/>
        </p:nvGraphicFramePr>
        <p:xfrm>
          <a:off x="6553116" y="2903618"/>
          <a:ext cx="4702714" cy="3298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322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BCE25-753E-8F6A-2ED0-8EFCAA4DB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408AC-EA86-1830-64AA-05AD85F32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自然语言处理的发展历史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715AF2-EAAE-9C09-4593-70F647C3479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DeepSeek-R1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引发自然语言处理的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第六次范式变迁</a:t>
            </a:r>
            <a:endParaRPr lang="en-US" altLang="ja-JP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直接连接符 66">
            <a:extLst>
              <a:ext uri="{FF2B5EF4-FFF2-40B4-BE49-F238E27FC236}">
                <a16:creationId xmlns:a16="http://schemas.microsoft.com/office/drawing/2014/main" id="{19FB478D-806E-3EC3-5861-9A1D15181D89}"/>
              </a:ext>
            </a:extLst>
          </p:cNvPr>
          <p:cNvCxnSpPr/>
          <p:nvPr/>
        </p:nvCxnSpPr>
        <p:spPr>
          <a:xfrm>
            <a:off x="10560824" y="3152717"/>
            <a:ext cx="0" cy="845638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ïşḻïďê-Pentagon 5">
            <a:extLst>
              <a:ext uri="{FF2B5EF4-FFF2-40B4-BE49-F238E27FC236}">
                <a16:creationId xmlns:a16="http://schemas.microsoft.com/office/drawing/2014/main" id="{48F60AEA-1913-3F6D-1A49-DE5893CA3876}"/>
              </a:ext>
            </a:extLst>
          </p:cNvPr>
          <p:cNvSpPr/>
          <p:nvPr/>
        </p:nvSpPr>
        <p:spPr bwMode="auto">
          <a:xfrm>
            <a:off x="10395591" y="3014613"/>
            <a:ext cx="478634" cy="72814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 w="19050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anchor="ctr">
            <a:noAutofit/>
          </a:bodyPr>
          <a:lstStyle/>
          <a:p>
            <a:pPr algn="ctr"/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等腰三角形 40">
            <a:extLst>
              <a:ext uri="{FF2B5EF4-FFF2-40B4-BE49-F238E27FC236}">
                <a16:creationId xmlns:a16="http://schemas.microsoft.com/office/drawing/2014/main" id="{3FF8E1ED-3CA1-A8BD-0858-43EF5F5607D9}"/>
              </a:ext>
            </a:extLst>
          </p:cNvPr>
          <p:cNvSpPr/>
          <p:nvPr/>
        </p:nvSpPr>
        <p:spPr>
          <a:xfrm rot="5400000">
            <a:off x="10155449" y="3224064"/>
            <a:ext cx="759179" cy="346077"/>
          </a:xfrm>
          <a:prstGeom prst="triangle">
            <a:avLst>
              <a:gd name="adj" fmla="val 4778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67">
            <a:extLst>
              <a:ext uri="{FF2B5EF4-FFF2-40B4-BE49-F238E27FC236}">
                <a16:creationId xmlns:a16="http://schemas.microsoft.com/office/drawing/2014/main" id="{05A28EA7-1159-C28A-F0A5-D5D3DAB035BC}"/>
              </a:ext>
            </a:extLst>
          </p:cNvPr>
          <p:cNvCxnSpPr/>
          <p:nvPr/>
        </p:nvCxnSpPr>
        <p:spPr>
          <a:xfrm>
            <a:off x="10108043" y="2733624"/>
            <a:ext cx="0" cy="512850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ïşḻïďê-Pentagon 5">
            <a:extLst>
              <a:ext uri="{FF2B5EF4-FFF2-40B4-BE49-F238E27FC236}">
                <a16:creationId xmlns:a16="http://schemas.microsoft.com/office/drawing/2014/main" id="{0721C3C7-0D76-48C4-1C1A-2A1E57C854A8}"/>
              </a:ext>
            </a:extLst>
          </p:cNvPr>
          <p:cNvSpPr/>
          <p:nvPr/>
        </p:nvSpPr>
        <p:spPr bwMode="auto">
          <a:xfrm>
            <a:off x="9912178" y="3011713"/>
            <a:ext cx="614656" cy="728140"/>
          </a:xfrm>
          <a:prstGeom prst="homePlate">
            <a:avLst/>
          </a:prstGeom>
          <a:solidFill>
            <a:schemeClr val="accent1"/>
          </a:solidFill>
          <a:ln w="19050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anchor="ctr">
            <a:noAutofit/>
          </a:bodyPr>
          <a:lstStyle/>
          <a:p>
            <a:pPr algn="ctr"/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等腰三角形 40">
            <a:extLst>
              <a:ext uri="{FF2B5EF4-FFF2-40B4-BE49-F238E27FC236}">
                <a16:creationId xmlns:a16="http://schemas.microsoft.com/office/drawing/2014/main" id="{FDB80D16-A296-7837-DDFF-8BE8A2E0904D}"/>
              </a:ext>
            </a:extLst>
          </p:cNvPr>
          <p:cNvSpPr/>
          <p:nvPr/>
        </p:nvSpPr>
        <p:spPr>
          <a:xfrm rot="5400000">
            <a:off x="9672036" y="3221164"/>
            <a:ext cx="759179" cy="346077"/>
          </a:xfrm>
          <a:prstGeom prst="triangle">
            <a:avLst>
              <a:gd name="adj" fmla="val 4778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68">
            <a:extLst>
              <a:ext uri="{FF2B5EF4-FFF2-40B4-BE49-F238E27FC236}">
                <a16:creationId xmlns:a16="http://schemas.microsoft.com/office/drawing/2014/main" id="{A048C812-666B-3632-3A60-0FDAE0FB2F7D}"/>
              </a:ext>
            </a:extLst>
          </p:cNvPr>
          <p:cNvCxnSpPr/>
          <p:nvPr/>
        </p:nvCxnSpPr>
        <p:spPr>
          <a:xfrm>
            <a:off x="9592934" y="3151979"/>
            <a:ext cx="0" cy="845638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67">
            <a:extLst>
              <a:ext uri="{FF2B5EF4-FFF2-40B4-BE49-F238E27FC236}">
                <a16:creationId xmlns:a16="http://schemas.microsoft.com/office/drawing/2014/main" id="{E4A40468-D40E-5AE6-F86C-19C28955DB22}"/>
              </a:ext>
            </a:extLst>
          </p:cNvPr>
          <p:cNvCxnSpPr/>
          <p:nvPr/>
        </p:nvCxnSpPr>
        <p:spPr>
          <a:xfrm>
            <a:off x="8679005" y="2716885"/>
            <a:ext cx="0" cy="845638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66">
            <a:extLst>
              <a:ext uri="{FF2B5EF4-FFF2-40B4-BE49-F238E27FC236}">
                <a16:creationId xmlns:a16="http://schemas.microsoft.com/office/drawing/2014/main" id="{9CB1DBB3-2116-1348-0434-486FCFD863CB}"/>
              </a:ext>
            </a:extLst>
          </p:cNvPr>
          <p:cNvCxnSpPr/>
          <p:nvPr/>
        </p:nvCxnSpPr>
        <p:spPr>
          <a:xfrm>
            <a:off x="6731759" y="3165927"/>
            <a:ext cx="0" cy="845638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63">
            <a:extLst>
              <a:ext uri="{FF2B5EF4-FFF2-40B4-BE49-F238E27FC236}">
                <a16:creationId xmlns:a16="http://schemas.microsoft.com/office/drawing/2014/main" id="{CC8791B0-CC0A-BFE6-552F-48BD3E7B9241}"/>
              </a:ext>
            </a:extLst>
          </p:cNvPr>
          <p:cNvCxnSpPr/>
          <p:nvPr/>
        </p:nvCxnSpPr>
        <p:spPr>
          <a:xfrm>
            <a:off x="2928573" y="2703410"/>
            <a:ext cx="0" cy="845638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ïşḻïďê-Pentagon 5">
            <a:extLst>
              <a:ext uri="{FF2B5EF4-FFF2-40B4-BE49-F238E27FC236}">
                <a16:creationId xmlns:a16="http://schemas.microsoft.com/office/drawing/2014/main" id="{A43272DE-38BF-C1DD-9985-4CEFFD4C04FB}"/>
              </a:ext>
            </a:extLst>
          </p:cNvPr>
          <p:cNvSpPr/>
          <p:nvPr/>
        </p:nvSpPr>
        <p:spPr bwMode="auto">
          <a:xfrm>
            <a:off x="9224248" y="3018124"/>
            <a:ext cx="853161" cy="728140"/>
          </a:xfrm>
          <a:prstGeom prst="homePlate">
            <a:avLst/>
          </a:prstGeom>
          <a:solidFill>
            <a:srgbClr val="6489AD"/>
          </a:solidFill>
          <a:ln w="19050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anchor="ctr">
            <a:noAutofit/>
          </a:bodyPr>
          <a:lstStyle/>
          <a:p>
            <a:pPr algn="ctr"/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文本框 71">
            <a:extLst>
              <a:ext uri="{FF2B5EF4-FFF2-40B4-BE49-F238E27FC236}">
                <a16:creationId xmlns:a16="http://schemas.microsoft.com/office/drawing/2014/main" id="{6F3D97F2-C7B9-C3BF-FAFF-9EF48215C2A4}"/>
              </a:ext>
            </a:extLst>
          </p:cNvPr>
          <p:cNvSpPr txBox="1"/>
          <p:nvPr/>
        </p:nvSpPr>
        <p:spPr>
          <a:xfrm>
            <a:off x="1663652" y="2138582"/>
            <a:ext cx="2529842" cy="658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小规模专家知识 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1950~1990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72">
            <a:extLst>
              <a:ext uri="{FF2B5EF4-FFF2-40B4-BE49-F238E27FC236}">
                <a16:creationId xmlns:a16="http://schemas.microsoft.com/office/drawing/2014/main" id="{F0BD4D0D-2D44-A55B-32A5-AF9BC03AF240}"/>
              </a:ext>
            </a:extLst>
          </p:cNvPr>
          <p:cNvSpPr txBox="1"/>
          <p:nvPr/>
        </p:nvSpPr>
        <p:spPr>
          <a:xfrm>
            <a:off x="5452649" y="3961301"/>
            <a:ext cx="2442429" cy="6582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lnSpc>
                <a:spcPct val="120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浅层机器学习</a:t>
            </a:r>
            <a:endParaRPr lang="en-US" altLang="zh-CN"/>
          </a:p>
          <a:p>
            <a:r>
              <a:rPr lang="en-US" altLang="zh-CN" b="0"/>
              <a:t>1990~2010</a:t>
            </a:r>
            <a:endParaRPr lang="zh-CN" altLang="en-US" b="0"/>
          </a:p>
        </p:txBody>
      </p:sp>
      <p:sp>
        <p:nvSpPr>
          <p:cNvPr id="41" name="文本框 73">
            <a:extLst>
              <a:ext uri="{FF2B5EF4-FFF2-40B4-BE49-F238E27FC236}">
                <a16:creationId xmlns:a16="http://schemas.microsoft.com/office/drawing/2014/main" id="{182123CC-2268-3D3E-FC38-B852EF0A9A8F}"/>
              </a:ext>
            </a:extLst>
          </p:cNvPr>
          <p:cNvSpPr txBox="1"/>
          <p:nvPr/>
        </p:nvSpPr>
        <p:spPr>
          <a:xfrm>
            <a:off x="7484045" y="2138582"/>
            <a:ext cx="2389918" cy="6582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lnSpc>
                <a:spcPct val="120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err="1"/>
              <a:t>深度学习</a:t>
            </a:r>
            <a:endParaRPr lang="en-US" altLang="zh-CN"/>
          </a:p>
          <a:p>
            <a:r>
              <a:rPr lang="en-US" altLang="zh-CN" b="0"/>
              <a:t>2010~2017</a:t>
            </a:r>
            <a:endParaRPr lang="zh-CN" altLang="en-US" b="0"/>
          </a:p>
        </p:txBody>
      </p:sp>
      <p:sp>
        <p:nvSpPr>
          <p:cNvPr id="42" name="文本框 74">
            <a:extLst>
              <a:ext uri="{FF2B5EF4-FFF2-40B4-BE49-F238E27FC236}">
                <a16:creationId xmlns:a16="http://schemas.microsoft.com/office/drawing/2014/main" id="{0E4E703D-8D05-5DCF-5DF9-9F5C9D4E7CE9}"/>
              </a:ext>
            </a:extLst>
          </p:cNvPr>
          <p:cNvSpPr txBox="1"/>
          <p:nvPr/>
        </p:nvSpPr>
        <p:spPr>
          <a:xfrm>
            <a:off x="8250041" y="3961301"/>
            <a:ext cx="2624400" cy="6582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lnSpc>
                <a:spcPct val="120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预训练</a:t>
            </a:r>
            <a:endParaRPr lang="en-US" altLang="zh-CN"/>
          </a:p>
          <a:p>
            <a:r>
              <a:rPr lang="en-US" altLang="zh-CN" b="0"/>
              <a:t>2018~2022</a:t>
            </a:r>
          </a:p>
        </p:txBody>
      </p:sp>
      <p:sp>
        <p:nvSpPr>
          <p:cNvPr id="43" name="等腰三角形 40">
            <a:extLst>
              <a:ext uri="{FF2B5EF4-FFF2-40B4-BE49-F238E27FC236}">
                <a16:creationId xmlns:a16="http://schemas.microsoft.com/office/drawing/2014/main" id="{3F01D4F4-5B71-9C34-23F0-19105FFAACAD}"/>
              </a:ext>
            </a:extLst>
          </p:cNvPr>
          <p:cNvSpPr/>
          <p:nvPr/>
        </p:nvSpPr>
        <p:spPr>
          <a:xfrm rot="5400000">
            <a:off x="8984106" y="3227575"/>
            <a:ext cx="759179" cy="346077"/>
          </a:xfrm>
          <a:prstGeom prst="triangle">
            <a:avLst>
              <a:gd name="adj" fmla="val 4778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ïşḻïďê-Pentagon 5">
            <a:extLst>
              <a:ext uri="{FF2B5EF4-FFF2-40B4-BE49-F238E27FC236}">
                <a16:creationId xmlns:a16="http://schemas.microsoft.com/office/drawing/2014/main" id="{A9B4AE77-692E-2661-8C1B-07CC7EB711EE}"/>
              </a:ext>
            </a:extLst>
          </p:cNvPr>
          <p:cNvSpPr/>
          <p:nvPr/>
        </p:nvSpPr>
        <p:spPr bwMode="auto">
          <a:xfrm>
            <a:off x="7970391" y="3022462"/>
            <a:ext cx="1417228" cy="72814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anchor="ctr">
            <a:noAutofit/>
          </a:bodyPr>
          <a:lstStyle/>
          <a:p>
            <a:pPr algn="ctr"/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等腰三角形 41">
            <a:extLst>
              <a:ext uri="{FF2B5EF4-FFF2-40B4-BE49-F238E27FC236}">
                <a16:creationId xmlns:a16="http://schemas.microsoft.com/office/drawing/2014/main" id="{5B414214-56FB-9648-13F2-446C0F08EEF7}"/>
              </a:ext>
            </a:extLst>
          </p:cNvPr>
          <p:cNvSpPr/>
          <p:nvPr/>
        </p:nvSpPr>
        <p:spPr>
          <a:xfrm rot="5400000">
            <a:off x="7735354" y="3212275"/>
            <a:ext cx="759179" cy="346077"/>
          </a:xfrm>
          <a:prstGeom prst="triangle">
            <a:avLst>
              <a:gd name="adj" fmla="val 4778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ïşḻïďê-Pentagon 5">
            <a:extLst>
              <a:ext uri="{FF2B5EF4-FFF2-40B4-BE49-F238E27FC236}">
                <a16:creationId xmlns:a16="http://schemas.microsoft.com/office/drawing/2014/main" id="{191CAD9C-4D97-E86F-7D85-143A44A75573}"/>
              </a:ext>
            </a:extLst>
          </p:cNvPr>
          <p:cNvSpPr/>
          <p:nvPr/>
        </p:nvSpPr>
        <p:spPr bwMode="auto">
          <a:xfrm>
            <a:off x="5592048" y="3008306"/>
            <a:ext cx="2524045" cy="728139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anchor="ctr">
            <a:noAutofit/>
          </a:bodyPr>
          <a:lstStyle/>
          <a:p>
            <a:pPr algn="ctr"/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等腰三角形 9">
            <a:extLst>
              <a:ext uri="{FF2B5EF4-FFF2-40B4-BE49-F238E27FC236}">
                <a16:creationId xmlns:a16="http://schemas.microsoft.com/office/drawing/2014/main" id="{9A93F5F6-DFE8-458D-31B6-DC93757EABC0}"/>
              </a:ext>
            </a:extLst>
          </p:cNvPr>
          <p:cNvSpPr/>
          <p:nvPr/>
        </p:nvSpPr>
        <p:spPr>
          <a:xfrm rot="5400000">
            <a:off x="5385496" y="3202309"/>
            <a:ext cx="759179" cy="346076"/>
          </a:xfrm>
          <a:prstGeom prst="triangle">
            <a:avLst>
              <a:gd name="adj" fmla="val 4778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任意多边形: 形状 76">
            <a:extLst>
              <a:ext uri="{FF2B5EF4-FFF2-40B4-BE49-F238E27FC236}">
                <a16:creationId xmlns:a16="http://schemas.microsoft.com/office/drawing/2014/main" id="{1BF50E70-F26C-7405-AFF3-B16BFD2ED3BE}"/>
              </a:ext>
            </a:extLst>
          </p:cNvPr>
          <p:cNvSpPr/>
          <p:nvPr/>
        </p:nvSpPr>
        <p:spPr bwMode="auto">
          <a:xfrm>
            <a:off x="794921" y="3005723"/>
            <a:ext cx="4964913" cy="728140"/>
          </a:xfrm>
          <a:custGeom>
            <a:avLst/>
            <a:gdLst>
              <a:gd name="connsiteX0" fmla="*/ 0 w 4084185"/>
              <a:gd name="connsiteY0" fmla="*/ 0 h 523402"/>
              <a:gd name="connsiteX1" fmla="*/ 3822484 w 4084185"/>
              <a:gd name="connsiteY1" fmla="*/ 0 h 523402"/>
              <a:gd name="connsiteX2" fmla="*/ 4084185 w 4084185"/>
              <a:gd name="connsiteY2" fmla="*/ 261701 h 523402"/>
              <a:gd name="connsiteX3" fmla="*/ 3822484 w 4084185"/>
              <a:gd name="connsiteY3" fmla="*/ 523402 h 523402"/>
              <a:gd name="connsiteX4" fmla="*/ 0 w 4084185"/>
              <a:gd name="connsiteY4" fmla="*/ 523402 h 523402"/>
              <a:gd name="connsiteX5" fmla="*/ 425394 w 4084185"/>
              <a:gd name="connsiteY5" fmla="*/ 250129 h 523402"/>
              <a:gd name="connsiteX6" fmla="*/ 0 w 4084185"/>
              <a:gd name="connsiteY6" fmla="*/ 0 h 523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4185" h="523402">
                <a:moveTo>
                  <a:pt x="0" y="0"/>
                </a:moveTo>
                <a:lnTo>
                  <a:pt x="3822484" y="0"/>
                </a:lnTo>
                <a:lnTo>
                  <a:pt x="4084185" y="261701"/>
                </a:lnTo>
                <a:lnTo>
                  <a:pt x="3822484" y="523402"/>
                </a:lnTo>
                <a:lnTo>
                  <a:pt x="0" y="523402"/>
                </a:lnTo>
                <a:lnTo>
                  <a:pt x="425394" y="2501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anchor="ctr">
            <a:noAutofit/>
          </a:bodyPr>
          <a:lstStyle/>
          <a:p>
            <a:pPr algn="ctr"/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椭圆 45">
            <a:extLst>
              <a:ext uri="{FF2B5EF4-FFF2-40B4-BE49-F238E27FC236}">
                <a16:creationId xmlns:a16="http://schemas.microsoft.com/office/drawing/2014/main" id="{E6FFDDB8-92F6-D8C7-0DEF-93CD3F2AC24B}"/>
              </a:ext>
            </a:extLst>
          </p:cNvPr>
          <p:cNvSpPr/>
          <p:nvPr/>
        </p:nvSpPr>
        <p:spPr>
          <a:xfrm>
            <a:off x="2870678" y="2697945"/>
            <a:ext cx="115790" cy="12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6">
            <a:extLst>
              <a:ext uri="{FF2B5EF4-FFF2-40B4-BE49-F238E27FC236}">
                <a16:creationId xmlns:a16="http://schemas.microsoft.com/office/drawing/2014/main" id="{72AD4C59-C1C0-0A1B-B2EA-94A937FA5275}"/>
              </a:ext>
            </a:extLst>
          </p:cNvPr>
          <p:cNvSpPr/>
          <p:nvPr/>
        </p:nvSpPr>
        <p:spPr>
          <a:xfrm>
            <a:off x="8621109" y="2705118"/>
            <a:ext cx="115790" cy="12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47">
            <a:extLst>
              <a:ext uri="{FF2B5EF4-FFF2-40B4-BE49-F238E27FC236}">
                <a16:creationId xmlns:a16="http://schemas.microsoft.com/office/drawing/2014/main" id="{DD570029-AB4F-BA88-6A02-501CC010C22C}"/>
              </a:ext>
            </a:extLst>
          </p:cNvPr>
          <p:cNvSpPr/>
          <p:nvPr/>
        </p:nvSpPr>
        <p:spPr>
          <a:xfrm>
            <a:off x="6673864" y="3886218"/>
            <a:ext cx="115790" cy="12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椭圆 48">
            <a:extLst>
              <a:ext uri="{FF2B5EF4-FFF2-40B4-BE49-F238E27FC236}">
                <a16:creationId xmlns:a16="http://schemas.microsoft.com/office/drawing/2014/main" id="{F59F487D-DC94-A5DB-0D0A-BAC4E2410B4F}"/>
              </a:ext>
            </a:extLst>
          </p:cNvPr>
          <p:cNvSpPr/>
          <p:nvPr/>
        </p:nvSpPr>
        <p:spPr>
          <a:xfrm>
            <a:off x="9535038" y="3885079"/>
            <a:ext cx="115790" cy="12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73">
            <a:extLst>
              <a:ext uri="{FF2B5EF4-FFF2-40B4-BE49-F238E27FC236}">
                <a16:creationId xmlns:a16="http://schemas.microsoft.com/office/drawing/2014/main" id="{B1DF78C3-AE03-0654-4451-58F585D7E8EA}"/>
              </a:ext>
            </a:extLst>
          </p:cNvPr>
          <p:cNvSpPr txBox="1"/>
          <p:nvPr/>
        </p:nvSpPr>
        <p:spPr>
          <a:xfrm>
            <a:off x="8913082" y="2138582"/>
            <a:ext cx="2389918" cy="6582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lnSpc>
                <a:spcPct val="120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大模型</a:t>
            </a:r>
            <a:endParaRPr lang="en-US" altLang="zh-CN"/>
          </a:p>
          <a:p>
            <a:r>
              <a:rPr lang="en-US" altLang="zh-CN" b="0"/>
              <a:t>2023~2024</a:t>
            </a:r>
            <a:endParaRPr lang="zh-CN" altLang="en-US" b="0"/>
          </a:p>
        </p:txBody>
      </p:sp>
      <p:sp>
        <p:nvSpPr>
          <p:cNvPr id="54" name="椭圆 46">
            <a:extLst>
              <a:ext uri="{FF2B5EF4-FFF2-40B4-BE49-F238E27FC236}">
                <a16:creationId xmlns:a16="http://schemas.microsoft.com/office/drawing/2014/main" id="{012BE252-D7F6-A57D-35D6-AEFE0D6A3A05}"/>
              </a:ext>
            </a:extLst>
          </p:cNvPr>
          <p:cNvSpPr/>
          <p:nvPr/>
        </p:nvSpPr>
        <p:spPr>
          <a:xfrm>
            <a:off x="10053075" y="2715050"/>
            <a:ext cx="115790" cy="12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椭圆 47">
            <a:extLst>
              <a:ext uri="{FF2B5EF4-FFF2-40B4-BE49-F238E27FC236}">
                <a16:creationId xmlns:a16="http://schemas.microsoft.com/office/drawing/2014/main" id="{1492692D-0F71-CB3C-CBC1-4AC5FB39D750}"/>
              </a:ext>
            </a:extLst>
          </p:cNvPr>
          <p:cNvSpPr/>
          <p:nvPr/>
        </p:nvSpPr>
        <p:spPr>
          <a:xfrm>
            <a:off x="10502929" y="3873008"/>
            <a:ext cx="115790" cy="126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74">
            <a:extLst>
              <a:ext uri="{FF2B5EF4-FFF2-40B4-BE49-F238E27FC236}">
                <a16:creationId xmlns:a16="http://schemas.microsoft.com/office/drawing/2014/main" id="{4365B9C3-4124-382E-1FA3-D8FC95783173}"/>
              </a:ext>
            </a:extLst>
          </p:cNvPr>
          <p:cNvSpPr txBox="1"/>
          <p:nvPr/>
        </p:nvSpPr>
        <p:spPr>
          <a:xfrm>
            <a:off x="9248732" y="3961138"/>
            <a:ext cx="2624184" cy="6582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lnSpc>
                <a:spcPct val="120000"/>
              </a:lnSpc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C00000"/>
                </a:solidFill>
              </a:rPr>
              <a:t>推理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 b="0">
                <a:solidFill>
                  <a:srgbClr val="C00000"/>
                </a:solidFill>
              </a:rPr>
              <a:t>2025~?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F88C68-5ED3-F4DC-88F1-4DD3A544D6DE}"/>
              </a:ext>
            </a:extLst>
          </p:cNvPr>
          <p:cNvSpPr txBox="1"/>
          <p:nvPr/>
        </p:nvSpPr>
        <p:spPr>
          <a:xfrm>
            <a:off x="799855" y="5145243"/>
            <a:ext cx="10389761" cy="7874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推理</a:t>
            </a:r>
            <a:r>
              <a:rPr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Reasoning）</a:t>
            </a:r>
            <a:r>
              <a:rPr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是指根据已知的信息、事实、规则或前提，通过一定的思维过程和方法，推导出新的结论、判断或知识的认知活动。它是人类思维和智能的核心组成部分，也是人工智能、科学研究和日常决策中的关键能力。</a:t>
            </a:r>
            <a:endParaRPr lang="en-CN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136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52017E4-06A3-4BE4-BE0D-7DC67B09C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推理采用的核心技术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07460E2-3A6C-42B4-8CE2-B7924495268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思维链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Chain-of-Thought, COT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一系列中间推理步骤，相当于在求解问题过程中将解题步骤也写出来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早期的思维链能力是模型自发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“涌现”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</a:t>
            </a:r>
          </a:p>
        </p:txBody>
      </p:sp>
      <p:grpSp>
        <p:nvGrpSpPr>
          <p:cNvPr id="28" name="组合 24">
            <a:extLst>
              <a:ext uri="{FF2B5EF4-FFF2-40B4-BE49-F238E27FC236}">
                <a16:creationId xmlns:a16="http://schemas.microsoft.com/office/drawing/2014/main" id="{055FDAA9-9226-2492-8639-536B3BB5B48C}"/>
              </a:ext>
            </a:extLst>
          </p:cNvPr>
          <p:cNvGrpSpPr/>
          <p:nvPr/>
        </p:nvGrpSpPr>
        <p:grpSpPr>
          <a:xfrm>
            <a:off x="2048313" y="2637508"/>
            <a:ext cx="3618692" cy="2246770"/>
            <a:chOff x="1663427" y="2007406"/>
            <a:chExt cx="3618692" cy="2246770"/>
          </a:xfrm>
        </p:grpSpPr>
        <p:sp>
          <p:nvSpPr>
            <p:cNvPr id="29" name="圆角矩形 1">
              <a:extLst>
                <a:ext uri="{FF2B5EF4-FFF2-40B4-BE49-F238E27FC236}">
                  <a16:creationId xmlns:a16="http://schemas.microsoft.com/office/drawing/2014/main" id="{2D330F3C-D2D7-4EC0-F768-30CC83B7351C}"/>
                </a:ext>
              </a:extLst>
            </p:cNvPr>
            <p:cNvSpPr/>
            <p:nvPr/>
          </p:nvSpPr>
          <p:spPr>
            <a:xfrm>
              <a:off x="1663430" y="2315184"/>
              <a:ext cx="3618689" cy="1938992"/>
            </a:xfrm>
            <a:prstGeom prst="roundRect">
              <a:avLst>
                <a:gd name="adj" fmla="val 9204"/>
              </a:avLst>
            </a:prstGeom>
            <a:noFill/>
            <a:ln w="12700" cap="flat" cmpd="sng" algn="ctr">
              <a:solidFill>
                <a:srgbClr val="4276AA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华文楷体"/>
                <a:cs typeface="+mn-cs"/>
              </a:endParaRPr>
            </a:p>
          </p:txBody>
        </p:sp>
        <p:sp>
          <p:nvSpPr>
            <p:cNvPr id="30" name="文本框 9">
              <a:extLst>
                <a:ext uri="{FF2B5EF4-FFF2-40B4-BE49-F238E27FC236}">
                  <a16:creationId xmlns:a16="http://schemas.microsoft.com/office/drawing/2014/main" id="{C0261C5C-B437-0196-A263-8E3F94B8F649}"/>
                </a:ext>
              </a:extLst>
            </p:cNvPr>
            <p:cNvSpPr txBox="1"/>
            <p:nvPr/>
          </p:nvSpPr>
          <p:spPr>
            <a:xfrm>
              <a:off x="1663427" y="2007406"/>
              <a:ext cx="36186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(a) </a:t>
              </a:r>
              <a:r>
                <a:rPr kumimoji="1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少样例推理</a:t>
              </a:r>
            </a:p>
          </p:txBody>
        </p:sp>
        <p:sp>
          <p:nvSpPr>
            <p:cNvPr id="31" name="文本框 13">
              <a:extLst>
                <a:ext uri="{FF2B5EF4-FFF2-40B4-BE49-F238E27FC236}">
                  <a16:creationId xmlns:a16="http://schemas.microsoft.com/office/drawing/2014/main" id="{846CC182-5DAF-8C8F-3E47-8CB369DCF38B}"/>
                </a:ext>
              </a:extLst>
            </p:cNvPr>
            <p:cNvSpPr txBox="1"/>
            <p:nvPr/>
          </p:nvSpPr>
          <p:spPr>
            <a:xfrm>
              <a:off x="1663427" y="2315183"/>
              <a:ext cx="3618689" cy="1938992"/>
            </a:xfrm>
            <a:prstGeom prst="rect">
              <a:avLst/>
            </a:prstGeom>
            <a:noFill/>
          </p:spPr>
          <p:txBody>
            <a:bodyPr wrap="square" lIns="125999" rIns="125999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问：小明有</a:t>
              </a: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5</a:t>
              </a: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个乒乓球，他又买了</a:t>
              </a: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2</a:t>
              </a: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筒乒乓球，每桶有</a:t>
              </a: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3</a:t>
              </a: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个。小明现在有多少乒乓球？</a:t>
              </a:r>
              <a:endPara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华文楷体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答：</a:t>
              </a: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11</a:t>
              </a: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个。</a:t>
              </a:r>
              <a:endPara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华文楷体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问：现在一共有</a:t>
              </a: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16</a:t>
              </a: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个球，其中的一半是小华的，小华的球中有一半是蓝色的。小华的球中有多少蓝色？</a:t>
              </a:r>
              <a:endPara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答：</a:t>
              </a:r>
              <a:endPara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（输出）</a:t>
              </a:r>
              <a:r>
                <a:rPr kumimoji="1" lang="en-US" altLang="zh-CN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8</a:t>
              </a:r>
              <a:r>
                <a:rPr kumimoji="1" lang="zh-CN" altLang="en-US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个。</a:t>
              </a:r>
            </a:p>
          </p:txBody>
        </p:sp>
        <p:cxnSp>
          <p:nvCxnSpPr>
            <p:cNvPr id="32" name="直线连接符 15">
              <a:extLst>
                <a:ext uri="{FF2B5EF4-FFF2-40B4-BE49-F238E27FC236}">
                  <a16:creationId xmlns:a16="http://schemas.microsoft.com/office/drawing/2014/main" id="{17415525-826C-F88F-9352-29E8CE92D08C}"/>
                </a:ext>
              </a:extLst>
            </p:cNvPr>
            <p:cNvCxnSpPr>
              <a:cxnSpLocks/>
            </p:cNvCxnSpPr>
            <p:nvPr/>
          </p:nvCxnSpPr>
          <p:spPr>
            <a:xfrm>
              <a:off x="1892027" y="3924058"/>
              <a:ext cx="3161489" cy="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33" name="组合 39">
            <a:extLst>
              <a:ext uri="{FF2B5EF4-FFF2-40B4-BE49-F238E27FC236}">
                <a16:creationId xmlns:a16="http://schemas.microsoft.com/office/drawing/2014/main" id="{2A17CBA6-9829-FD61-2865-867124EA2965}"/>
              </a:ext>
            </a:extLst>
          </p:cNvPr>
          <p:cNvGrpSpPr/>
          <p:nvPr/>
        </p:nvGrpSpPr>
        <p:grpSpPr>
          <a:xfrm>
            <a:off x="6285824" y="2637507"/>
            <a:ext cx="3618692" cy="2246770"/>
            <a:chOff x="1663427" y="2007406"/>
            <a:chExt cx="3618692" cy="2246770"/>
          </a:xfrm>
        </p:grpSpPr>
        <p:sp>
          <p:nvSpPr>
            <p:cNvPr id="34" name="圆角矩形 40">
              <a:extLst>
                <a:ext uri="{FF2B5EF4-FFF2-40B4-BE49-F238E27FC236}">
                  <a16:creationId xmlns:a16="http://schemas.microsoft.com/office/drawing/2014/main" id="{AC2E06C8-597A-1347-94EE-AB0245AEC0B6}"/>
                </a:ext>
              </a:extLst>
            </p:cNvPr>
            <p:cNvSpPr/>
            <p:nvPr/>
          </p:nvSpPr>
          <p:spPr>
            <a:xfrm>
              <a:off x="1663430" y="2315184"/>
              <a:ext cx="3618689" cy="1938992"/>
            </a:xfrm>
            <a:prstGeom prst="roundRect">
              <a:avLst>
                <a:gd name="adj" fmla="val 9204"/>
              </a:avLst>
            </a:prstGeom>
            <a:noFill/>
            <a:ln w="12700" cap="flat" cmpd="sng" algn="ctr">
              <a:solidFill>
                <a:srgbClr val="4276AA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华文楷体"/>
                <a:cs typeface="+mn-cs"/>
              </a:endParaRPr>
            </a:p>
          </p:txBody>
        </p:sp>
        <p:sp>
          <p:nvSpPr>
            <p:cNvPr id="35" name="文本框 41">
              <a:extLst>
                <a:ext uri="{FF2B5EF4-FFF2-40B4-BE49-F238E27FC236}">
                  <a16:creationId xmlns:a16="http://schemas.microsoft.com/office/drawing/2014/main" id="{E8908ED3-9B48-014C-8B0B-C180762FD791}"/>
                </a:ext>
              </a:extLst>
            </p:cNvPr>
            <p:cNvSpPr txBox="1"/>
            <p:nvPr/>
          </p:nvSpPr>
          <p:spPr>
            <a:xfrm>
              <a:off x="1663427" y="2007406"/>
              <a:ext cx="36186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(b) </a:t>
              </a:r>
              <a:r>
                <a:rPr kumimoji="1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少样例思维链推理 </a:t>
              </a:r>
              <a:r>
                <a:rPr kumimoji="1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(Wei et al., 2022)</a:t>
              </a:r>
              <a:endPara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/>
              </a:endParaRPr>
            </a:p>
          </p:txBody>
        </p:sp>
        <p:sp>
          <p:nvSpPr>
            <p:cNvPr id="36" name="文本框 42">
              <a:extLst>
                <a:ext uri="{FF2B5EF4-FFF2-40B4-BE49-F238E27FC236}">
                  <a16:creationId xmlns:a16="http://schemas.microsoft.com/office/drawing/2014/main" id="{394F3AA1-5604-FBA7-AF6D-7ACFFDC5DAEC}"/>
                </a:ext>
              </a:extLst>
            </p:cNvPr>
            <p:cNvSpPr txBox="1"/>
            <p:nvPr/>
          </p:nvSpPr>
          <p:spPr>
            <a:xfrm>
              <a:off x="1663427" y="2315183"/>
              <a:ext cx="3618689" cy="1938992"/>
            </a:xfrm>
            <a:prstGeom prst="rect">
              <a:avLst/>
            </a:prstGeom>
            <a:noFill/>
          </p:spPr>
          <p:txBody>
            <a:bodyPr wrap="square" lIns="125999" rIns="125999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问：小明有</a:t>
              </a: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5</a:t>
              </a: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个乒乓球，他又买了</a:t>
              </a: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2</a:t>
              </a: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筒乒乓球，每桶有</a:t>
              </a: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3</a:t>
              </a: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个。小明现在有多少乒乓球？</a:t>
              </a:r>
              <a:endPara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华文楷体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答：</a:t>
              </a: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highlight>
                    <a:srgbClr val="FFFF00"/>
                  </a:highlight>
                  <a:uLnTx/>
                  <a:uFillTx/>
                  <a:latin typeface="Times New Roman"/>
                  <a:ea typeface="华文楷体"/>
                </a:rPr>
                <a:t>小明一开始有</a:t>
              </a: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highlight>
                    <a:srgbClr val="FFFF00"/>
                  </a:highlight>
                  <a:uLnTx/>
                  <a:uFillTx/>
                  <a:latin typeface="Times New Roman"/>
                  <a:ea typeface="华文楷体"/>
                </a:rPr>
                <a:t>5</a:t>
              </a: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highlight>
                    <a:srgbClr val="FFFF00"/>
                  </a:highlight>
                  <a:uLnTx/>
                  <a:uFillTx/>
                  <a:latin typeface="Times New Roman"/>
                  <a:ea typeface="华文楷体"/>
                </a:rPr>
                <a:t>个乒乓球，在买了</a:t>
              </a: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highlight>
                    <a:srgbClr val="FFFF00"/>
                  </a:highlight>
                  <a:uLnTx/>
                  <a:uFillTx/>
                  <a:latin typeface="Times New Roman"/>
                  <a:ea typeface="华文楷体"/>
                </a:rPr>
                <a:t>2</a:t>
              </a: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highlight>
                    <a:srgbClr val="FFFF00"/>
                  </a:highlight>
                  <a:uLnTx/>
                  <a:uFillTx/>
                  <a:latin typeface="Times New Roman"/>
                  <a:ea typeface="华文楷体"/>
                </a:rPr>
                <a:t>筒后增加了</a:t>
              </a: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highlight>
                    <a:srgbClr val="FFFF00"/>
                  </a:highlight>
                  <a:uLnTx/>
                  <a:uFillTx/>
                  <a:latin typeface="Times New Roman"/>
                  <a:ea typeface="华文楷体"/>
                </a:rPr>
                <a:t>2</a:t>
              </a: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highlight>
                    <a:srgbClr val="FFFF00"/>
                  </a:highlight>
                  <a:uLnTx/>
                  <a:uFillTx/>
                  <a:latin typeface="Times New Roman"/>
                  <a:ea typeface="华文楷体"/>
                </a:rPr>
                <a:t>乘</a:t>
              </a: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highlight>
                    <a:srgbClr val="FFFF00"/>
                  </a:highlight>
                  <a:uLnTx/>
                  <a:uFillTx/>
                  <a:latin typeface="Times New Roman"/>
                  <a:ea typeface="华文楷体"/>
                </a:rPr>
                <a:t>3</a:t>
              </a: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highlight>
                    <a:srgbClr val="FFFF00"/>
                  </a:highlight>
                  <a:uLnTx/>
                  <a:uFillTx/>
                  <a:latin typeface="Times New Roman"/>
                  <a:ea typeface="华文楷体"/>
                </a:rPr>
                <a:t>等于</a:t>
              </a: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highlight>
                    <a:srgbClr val="FFFF00"/>
                  </a:highlight>
                  <a:uLnTx/>
                  <a:uFillTx/>
                  <a:latin typeface="Times New Roman"/>
                  <a:ea typeface="华文楷体"/>
                </a:rPr>
                <a:t>6</a:t>
              </a: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highlight>
                    <a:srgbClr val="FFFF00"/>
                  </a:highlight>
                  <a:uLnTx/>
                  <a:uFillTx/>
                  <a:latin typeface="Times New Roman"/>
                  <a:ea typeface="华文楷体"/>
                </a:rPr>
                <a:t>个，加起来一共</a:t>
              </a: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highlight>
                    <a:srgbClr val="FFFF00"/>
                  </a:highlight>
                  <a:uLnTx/>
                  <a:uFillTx/>
                  <a:latin typeface="Times New Roman"/>
                  <a:ea typeface="华文楷体"/>
                </a:rPr>
                <a:t>11</a:t>
              </a: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A693">
                      <a:lumMod val="75000"/>
                    </a:srgbClr>
                  </a:solidFill>
                  <a:effectLst/>
                  <a:highlight>
                    <a:srgbClr val="FFFF00"/>
                  </a:highlight>
                  <a:uLnTx/>
                  <a:uFillTx/>
                  <a:latin typeface="Times New Roman"/>
                  <a:ea typeface="华文楷体"/>
                </a:rPr>
                <a:t>个。</a:t>
              </a:r>
              <a:endPara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Times New Roman"/>
                <a:ea typeface="华文楷体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问：现在一共有</a:t>
              </a:r>
              <a:r>
                <a:rPr kumimoji="1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16</a:t>
              </a: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个球，其中的一半是小华的，小华的球中有一半是蓝色的。小华的球中有多少蓝色？</a:t>
              </a:r>
              <a:endPara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答：</a:t>
              </a:r>
              <a:endPara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（输出）</a:t>
              </a:r>
              <a:r>
                <a:rPr kumimoji="1" lang="en-US" altLang="zh-CN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16</a:t>
              </a:r>
              <a:r>
                <a:rPr kumimoji="1" lang="zh-CN" altLang="en-US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的一半是</a:t>
              </a:r>
              <a:r>
                <a:rPr kumimoji="1" lang="en-US" altLang="zh-CN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8</a:t>
              </a:r>
              <a:r>
                <a:rPr kumimoji="1" lang="zh-CN" altLang="en-US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个，</a:t>
              </a:r>
              <a:r>
                <a:rPr kumimoji="1" lang="en-US" altLang="zh-CN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8</a:t>
              </a:r>
              <a:r>
                <a:rPr kumimoji="1" lang="zh-CN" altLang="en-US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个的一半是</a:t>
              </a:r>
              <a:r>
                <a:rPr kumimoji="1" lang="en-US" altLang="zh-CN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4</a:t>
              </a:r>
              <a:r>
                <a:rPr kumimoji="1" lang="zh-CN" altLang="en-US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华文楷体"/>
                </a:rPr>
                <a:t>个。</a:t>
              </a:r>
            </a:p>
          </p:txBody>
        </p:sp>
        <p:cxnSp>
          <p:nvCxnSpPr>
            <p:cNvPr id="37" name="直线连接符 43">
              <a:extLst>
                <a:ext uri="{FF2B5EF4-FFF2-40B4-BE49-F238E27FC236}">
                  <a16:creationId xmlns:a16="http://schemas.microsoft.com/office/drawing/2014/main" id="{1619B89B-3D35-36DE-9670-B7A0C2DC848F}"/>
                </a:ext>
              </a:extLst>
            </p:cNvPr>
            <p:cNvCxnSpPr>
              <a:cxnSpLocks/>
            </p:cNvCxnSpPr>
            <p:nvPr/>
          </p:nvCxnSpPr>
          <p:spPr>
            <a:xfrm>
              <a:off x="1892027" y="3924058"/>
              <a:ext cx="3161489" cy="0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</p:grpSp>
      <p:sp>
        <p:nvSpPr>
          <p:cNvPr id="38" name="圆角矩形 45">
            <a:extLst>
              <a:ext uri="{FF2B5EF4-FFF2-40B4-BE49-F238E27FC236}">
                <a16:creationId xmlns:a16="http://schemas.microsoft.com/office/drawing/2014/main" id="{4E09752D-D2FD-9A47-4A2B-FA7576B64BD7}"/>
              </a:ext>
            </a:extLst>
          </p:cNvPr>
          <p:cNvSpPr/>
          <p:nvPr/>
        </p:nvSpPr>
        <p:spPr>
          <a:xfrm>
            <a:off x="2048313" y="5402820"/>
            <a:ext cx="3618689" cy="1200327"/>
          </a:xfrm>
          <a:prstGeom prst="roundRect">
            <a:avLst>
              <a:gd name="adj" fmla="val 9204"/>
            </a:avLst>
          </a:prstGeom>
          <a:noFill/>
          <a:ln w="12700" cap="flat" cmpd="sng" algn="ctr">
            <a:solidFill>
              <a:srgbClr val="4276AA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华文楷体"/>
              <a:cs typeface="+mn-cs"/>
            </a:endParaRPr>
          </a:p>
        </p:txBody>
      </p:sp>
      <p:sp>
        <p:nvSpPr>
          <p:cNvPr id="39" name="文本框 46">
            <a:extLst>
              <a:ext uri="{FF2B5EF4-FFF2-40B4-BE49-F238E27FC236}">
                <a16:creationId xmlns:a16="http://schemas.microsoft.com/office/drawing/2014/main" id="{8D25C25F-1E5A-7202-922F-DAFB3B872852}"/>
              </a:ext>
            </a:extLst>
          </p:cNvPr>
          <p:cNvSpPr txBox="1"/>
          <p:nvPr/>
        </p:nvSpPr>
        <p:spPr>
          <a:xfrm>
            <a:off x="2048310" y="5095042"/>
            <a:ext cx="3618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000000"/>
                </a:solidFill>
                <a:latin typeface="Times New Roman"/>
                <a:ea typeface="华文楷体"/>
              </a:rPr>
              <a:t>(c) </a:t>
            </a:r>
            <a:r>
              <a:rPr kumimoji="1" lang="zh-CN" altLang="en-US" sz="1400" dirty="0">
                <a:solidFill>
                  <a:srgbClr val="000000"/>
                </a:solidFill>
                <a:latin typeface="Times New Roman"/>
                <a:ea typeface="华文楷体"/>
              </a:rPr>
              <a:t>零样例推理</a:t>
            </a:r>
          </a:p>
        </p:txBody>
      </p:sp>
      <p:sp>
        <p:nvSpPr>
          <p:cNvPr id="45" name="文本框 47">
            <a:extLst>
              <a:ext uri="{FF2B5EF4-FFF2-40B4-BE49-F238E27FC236}">
                <a16:creationId xmlns:a16="http://schemas.microsoft.com/office/drawing/2014/main" id="{F0A116C5-7808-3ABD-2E32-50236A8610C5}"/>
              </a:ext>
            </a:extLst>
          </p:cNvPr>
          <p:cNvSpPr txBox="1"/>
          <p:nvPr/>
        </p:nvSpPr>
        <p:spPr>
          <a:xfrm>
            <a:off x="2048310" y="5402819"/>
            <a:ext cx="3618689" cy="1200329"/>
          </a:xfrm>
          <a:prstGeom prst="rect">
            <a:avLst/>
          </a:prstGeom>
          <a:noFill/>
        </p:spPr>
        <p:txBody>
          <a:bodyPr wrap="square" lIns="125999" rIns="125999" rtlCol="0">
            <a:spAutoFit/>
          </a:bodyPr>
          <a:lstStyle/>
          <a:p>
            <a:r>
              <a:rPr kumimoji="1" lang="zh-CN" altLang="en-US" sz="1200" dirty="0">
                <a:solidFill>
                  <a:srgbClr val="000000"/>
                </a:solidFill>
                <a:latin typeface="Times New Roman"/>
                <a:ea typeface="华文楷体"/>
              </a:rPr>
              <a:t>问：现在一共有</a:t>
            </a:r>
            <a:r>
              <a:rPr kumimoji="1" lang="en-US" altLang="zh-CN" sz="1200" dirty="0">
                <a:solidFill>
                  <a:srgbClr val="000000"/>
                </a:solidFill>
                <a:latin typeface="Times New Roman"/>
                <a:ea typeface="华文楷体"/>
              </a:rPr>
              <a:t>16</a:t>
            </a:r>
            <a:r>
              <a:rPr kumimoji="1" lang="zh-CN" altLang="en-US" sz="1200" dirty="0">
                <a:solidFill>
                  <a:srgbClr val="000000"/>
                </a:solidFill>
                <a:latin typeface="Times New Roman"/>
                <a:ea typeface="华文楷体"/>
              </a:rPr>
              <a:t>个球，其中的一半是小华的，小华的球中有一半是蓝色的。小华的球中有多少是蓝色的？</a:t>
            </a:r>
            <a:endParaRPr kumimoji="1" lang="en-US" altLang="zh-CN" sz="1200" dirty="0">
              <a:solidFill>
                <a:srgbClr val="000000"/>
              </a:solidFill>
              <a:latin typeface="Times New Roman"/>
              <a:ea typeface="华文楷体"/>
            </a:endParaRPr>
          </a:p>
          <a:p>
            <a:r>
              <a:rPr kumimoji="1" lang="zh-CN" altLang="en-US" sz="1200" dirty="0">
                <a:solidFill>
                  <a:srgbClr val="000000"/>
                </a:solidFill>
                <a:latin typeface="Times New Roman"/>
                <a:ea typeface="华文楷体"/>
              </a:rPr>
              <a:t>答：</a:t>
            </a:r>
            <a:endParaRPr kumimoji="1" lang="en-US" altLang="zh-CN" sz="1200" dirty="0">
              <a:solidFill>
                <a:srgbClr val="000000"/>
              </a:solidFill>
              <a:latin typeface="Times New Roman"/>
              <a:ea typeface="华文楷体"/>
            </a:endParaRPr>
          </a:p>
          <a:p>
            <a:endParaRPr kumimoji="1" lang="en-US" altLang="zh-CN" sz="1200" dirty="0">
              <a:solidFill>
                <a:srgbClr val="000000"/>
              </a:solidFill>
              <a:latin typeface="Times New Roman"/>
              <a:ea typeface="华文楷体"/>
            </a:endParaRPr>
          </a:p>
          <a:p>
            <a:r>
              <a:rPr kumimoji="1" lang="zh-CN" altLang="en-US" sz="1200" i="1" dirty="0">
                <a:solidFill>
                  <a:srgbClr val="000000"/>
                </a:solidFill>
                <a:latin typeface="Times New Roman"/>
                <a:ea typeface="华文楷体"/>
              </a:rPr>
              <a:t>（输出）</a:t>
            </a:r>
            <a:r>
              <a:rPr kumimoji="1" lang="en-US" altLang="zh-CN" sz="1200" i="1" dirty="0">
                <a:solidFill>
                  <a:srgbClr val="000000"/>
                </a:solidFill>
                <a:latin typeface="Times New Roman"/>
                <a:ea typeface="华文楷体"/>
              </a:rPr>
              <a:t>8</a:t>
            </a:r>
            <a:r>
              <a:rPr kumimoji="1" lang="zh-CN" altLang="en-US" sz="1200" i="1" dirty="0">
                <a:solidFill>
                  <a:srgbClr val="000000"/>
                </a:solidFill>
                <a:latin typeface="Times New Roman"/>
                <a:ea typeface="华文楷体"/>
              </a:rPr>
              <a:t>个。</a:t>
            </a:r>
          </a:p>
        </p:txBody>
      </p:sp>
      <p:cxnSp>
        <p:nvCxnSpPr>
          <p:cNvPr id="50" name="直线连接符 48">
            <a:extLst>
              <a:ext uri="{FF2B5EF4-FFF2-40B4-BE49-F238E27FC236}">
                <a16:creationId xmlns:a16="http://schemas.microsoft.com/office/drawing/2014/main" id="{1F20B224-A774-0BF9-54C5-A5F2EBDBE87D}"/>
              </a:ext>
            </a:extLst>
          </p:cNvPr>
          <p:cNvCxnSpPr>
            <a:cxnSpLocks/>
          </p:cNvCxnSpPr>
          <p:nvPr/>
        </p:nvCxnSpPr>
        <p:spPr>
          <a:xfrm>
            <a:off x="2276910" y="6275421"/>
            <a:ext cx="3161489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55" name="圆角矩形 50">
            <a:extLst>
              <a:ext uri="{FF2B5EF4-FFF2-40B4-BE49-F238E27FC236}">
                <a16:creationId xmlns:a16="http://schemas.microsoft.com/office/drawing/2014/main" id="{31CCFB19-6F01-5128-E9C1-EEE609AB2C66}"/>
              </a:ext>
            </a:extLst>
          </p:cNvPr>
          <p:cNvSpPr/>
          <p:nvPr/>
        </p:nvSpPr>
        <p:spPr>
          <a:xfrm>
            <a:off x="6285824" y="5402819"/>
            <a:ext cx="3618689" cy="1200328"/>
          </a:xfrm>
          <a:prstGeom prst="roundRect">
            <a:avLst>
              <a:gd name="adj" fmla="val 9204"/>
            </a:avLst>
          </a:prstGeom>
          <a:noFill/>
          <a:ln w="12700" cap="flat" cmpd="sng" algn="ctr">
            <a:solidFill>
              <a:srgbClr val="4276AA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华文楷体"/>
              <a:cs typeface="+mn-cs"/>
            </a:endParaRPr>
          </a:p>
        </p:txBody>
      </p:sp>
      <p:sp>
        <p:nvSpPr>
          <p:cNvPr id="56" name="文本框 51">
            <a:extLst>
              <a:ext uri="{FF2B5EF4-FFF2-40B4-BE49-F238E27FC236}">
                <a16:creationId xmlns:a16="http://schemas.microsoft.com/office/drawing/2014/main" id="{F378C2A7-06BB-740A-2734-C6CF0260745A}"/>
              </a:ext>
            </a:extLst>
          </p:cNvPr>
          <p:cNvSpPr txBox="1"/>
          <p:nvPr/>
        </p:nvSpPr>
        <p:spPr>
          <a:xfrm>
            <a:off x="6285821" y="5095041"/>
            <a:ext cx="3618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000000"/>
                </a:solidFill>
                <a:latin typeface="Times New Roman"/>
                <a:ea typeface="华文楷体"/>
              </a:rPr>
              <a:t>(d) </a:t>
            </a:r>
            <a:r>
              <a:rPr kumimoji="1" lang="zh-CN" altLang="en-US" sz="1400" dirty="0">
                <a:solidFill>
                  <a:srgbClr val="000000"/>
                </a:solidFill>
                <a:latin typeface="Times New Roman"/>
                <a:ea typeface="华文楷体"/>
              </a:rPr>
              <a:t>零样例思维链推理</a:t>
            </a:r>
            <a:r>
              <a:rPr kumimoji="1" lang="en-US" altLang="zh-CN" sz="1400" dirty="0">
                <a:solidFill>
                  <a:srgbClr val="000000"/>
                </a:solidFill>
                <a:latin typeface="Times New Roman"/>
                <a:ea typeface="华文楷体"/>
              </a:rPr>
              <a:t> (Kojima et al., 2022)</a:t>
            </a:r>
            <a:endParaRPr kumimoji="1" lang="zh-CN" altLang="en-US" sz="1400" dirty="0">
              <a:solidFill>
                <a:srgbClr val="000000"/>
              </a:solidFill>
              <a:latin typeface="Times New Roman"/>
              <a:ea typeface="华文楷体"/>
            </a:endParaRPr>
          </a:p>
        </p:txBody>
      </p:sp>
      <p:sp>
        <p:nvSpPr>
          <p:cNvPr id="58" name="文本框 52">
            <a:extLst>
              <a:ext uri="{FF2B5EF4-FFF2-40B4-BE49-F238E27FC236}">
                <a16:creationId xmlns:a16="http://schemas.microsoft.com/office/drawing/2014/main" id="{E1C9981A-B11B-1B2F-1540-5D7445466A4E}"/>
              </a:ext>
            </a:extLst>
          </p:cNvPr>
          <p:cNvSpPr txBox="1"/>
          <p:nvPr/>
        </p:nvSpPr>
        <p:spPr>
          <a:xfrm>
            <a:off x="6285821" y="5402818"/>
            <a:ext cx="3618689" cy="1200329"/>
          </a:xfrm>
          <a:prstGeom prst="rect">
            <a:avLst/>
          </a:prstGeom>
          <a:noFill/>
        </p:spPr>
        <p:txBody>
          <a:bodyPr wrap="square" lIns="125999" rIns="125999" rtlCol="0">
            <a:spAutoFit/>
          </a:bodyPr>
          <a:lstStyle/>
          <a:p>
            <a:r>
              <a:rPr kumimoji="1" lang="zh-CN" altLang="en-US" sz="1200" dirty="0">
                <a:solidFill>
                  <a:srgbClr val="000000"/>
                </a:solidFill>
                <a:latin typeface="Times New Roman"/>
                <a:ea typeface="华文楷体"/>
              </a:rPr>
              <a:t>问：现在一共有</a:t>
            </a:r>
            <a:r>
              <a:rPr kumimoji="1" lang="en-US" altLang="zh-CN" sz="1200" dirty="0">
                <a:solidFill>
                  <a:srgbClr val="000000"/>
                </a:solidFill>
                <a:latin typeface="Times New Roman"/>
                <a:ea typeface="华文楷体"/>
              </a:rPr>
              <a:t>16</a:t>
            </a:r>
            <a:r>
              <a:rPr kumimoji="1" lang="zh-CN" altLang="en-US" sz="1200" dirty="0">
                <a:solidFill>
                  <a:srgbClr val="000000"/>
                </a:solidFill>
                <a:latin typeface="Times New Roman"/>
                <a:ea typeface="华文楷体"/>
              </a:rPr>
              <a:t>个球，其中的一半是小华的，小华的球中有一半是蓝色的。小华的球中有多少是蓝色的？</a:t>
            </a:r>
            <a:endParaRPr kumimoji="1" lang="en-US" altLang="zh-CN" sz="1200" dirty="0">
              <a:solidFill>
                <a:srgbClr val="000000"/>
              </a:solidFill>
              <a:latin typeface="Times New Roman"/>
              <a:ea typeface="华文楷体"/>
            </a:endParaRPr>
          </a:p>
          <a:p>
            <a:r>
              <a:rPr kumimoji="1" lang="zh-CN" altLang="en-US" sz="1200" dirty="0">
                <a:solidFill>
                  <a:srgbClr val="000000"/>
                </a:solidFill>
                <a:latin typeface="Times New Roman"/>
                <a:ea typeface="华文楷体"/>
              </a:rPr>
              <a:t>答：</a:t>
            </a:r>
            <a:r>
              <a:rPr kumimoji="1" lang="zh-CN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华文楷体"/>
              </a:rPr>
              <a:t>让我们一步一步地思考。</a:t>
            </a:r>
            <a:endParaRPr kumimoji="1" lang="en-US" altLang="zh-CN" sz="1200" dirty="0">
              <a:solidFill>
                <a:srgbClr val="000000"/>
              </a:solidFill>
              <a:highlight>
                <a:srgbClr val="FFFF00"/>
              </a:highlight>
              <a:latin typeface="Times New Roman"/>
              <a:ea typeface="华文楷体"/>
            </a:endParaRPr>
          </a:p>
          <a:p>
            <a:endParaRPr kumimoji="1" lang="en-US" altLang="zh-CN" sz="1200" dirty="0">
              <a:solidFill>
                <a:srgbClr val="000000"/>
              </a:solidFill>
              <a:latin typeface="Times New Roman"/>
              <a:ea typeface="华文楷体"/>
            </a:endParaRPr>
          </a:p>
          <a:p>
            <a:r>
              <a:rPr kumimoji="1" lang="zh-CN" altLang="en-US" sz="1200" i="1" dirty="0">
                <a:solidFill>
                  <a:srgbClr val="000000"/>
                </a:solidFill>
                <a:latin typeface="Times New Roman"/>
                <a:ea typeface="华文楷体"/>
              </a:rPr>
              <a:t>（输出）</a:t>
            </a:r>
            <a:r>
              <a:rPr kumimoji="1" lang="en-US" altLang="zh-CN" sz="1200" i="1" dirty="0">
                <a:solidFill>
                  <a:srgbClr val="000000"/>
                </a:solidFill>
                <a:latin typeface="Times New Roman"/>
                <a:ea typeface="华文楷体"/>
              </a:rPr>
              <a:t>16</a:t>
            </a:r>
            <a:r>
              <a:rPr kumimoji="1" lang="zh-CN" altLang="en-US" sz="1200" i="1" dirty="0">
                <a:solidFill>
                  <a:srgbClr val="000000"/>
                </a:solidFill>
                <a:latin typeface="Times New Roman"/>
                <a:ea typeface="华文楷体"/>
              </a:rPr>
              <a:t>的一半是</a:t>
            </a:r>
            <a:r>
              <a:rPr kumimoji="1" lang="en-US" altLang="zh-CN" sz="1200" i="1" dirty="0">
                <a:solidFill>
                  <a:srgbClr val="000000"/>
                </a:solidFill>
                <a:latin typeface="Times New Roman"/>
                <a:ea typeface="华文楷体"/>
              </a:rPr>
              <a:t>8</a:t>
            </a:r>
            <a:r>
              <a:rPr kumimoji="1" lang="zh-CN" altLang="en-US" sz="1200" i="1" dirty="0">
                <a:solidFill>
                  <a:srgbClr val="000000"/>
                </a:solidFill>
                <a:latin typeface="Times New Roman"/>
                <a:ea typeface="华文楷体"/>
              </a:rPr>
              <a:t>个，</a:t>
            </a:r>
            <a:r>
              <a:rPr kumimoji="1" lang="en-US" altLang="zh-CN" sz="1200" i="1" dirty="0">
                <a:solidFill>
                  <a:srgbClr val="000000"/>
                </a:solidFill>
                <a:latin typeface="Times New Roman"/>
                <a:ea typeface="华文楷体"/>
              </a:rPr>
              <a:t>8</a:t>
            </a:r>
            <a:r>
              <a:rPr kumimoji="1" lang="zh-CN" altLang="en-US" sz="1200" i="1" dirty="0">
                <a:solidFill>
                  <a:srgbClr val="000000"/>
                </a:solidFill>
                <a:latin typeface="Times New Roman"/>
                <a:ea typeface="华文楷体"/>
              </a:rPr>
              <a:t>个的一半是</a:t>
            </a:r>
            <a:r>
              <a:rPr kumimoji="1" lang="en-US" altLang="zh-CN" sz="1200" i="1" dirty="0">
                <a:solidFill>
                  <a:srgbClr val="000000"/>
                </a:solidFill>
                <a:latin typeface="Times New Roman"/>
                <a:ea typeface="华文楷体"/>
              </a:rPr>
              <a:t>4</a:t>
            </a:r>
            <a:r>
              <a:rPr kumimoji="1" lang="zh-CN" altLang="en-US" sz="1200" i="1" dirty="0">
                <a:solidFill>
                  <a:srgbClr val="000000"/>
                </a:solidFill>
                <a:latin typeface="Times New Roman"/>
                <a:ea typeface="华文楷体"/>
              </a:rPr>
              <a:t>个。</a:t>
            </a:r>
          </a:p>
        </p:txBody>
      </p:sp>
      <p:cxnSp>
        <p:nvCxnSpPr>
          <p:cNvPr id="59" name="直线连接符 53">
            <a:extLst>
              <a:ext uri="{FF2B5EF4-FFF2-40B4-BE49-F238E27FC236}">
                <a16:creationId xmlns:a16="http://schemas.microsoft.com/office/drawing/2014/main" id="{DCBF901B-F964-26F7-977B-155779F9EFB3}"/>
              </a:ext>
            </a:extLst>
          </p:cNvPr>
          <p:cNvCxnSpPr>
            <a:cxnSpLocks/>
          </p:cNvCxnSpPr>
          <p:nvPr/>
        </p:nvCxnSpPr>
        <p:spPr>
          <a:xfrm>
            <a:off x="6514421" y="6275420"/>
            <a:ext cx="3161489" cy="0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</a:ln>
          <a:effectLst/>
        </p:spPr>
      </p:cxnSp>
      <p:sp>
        <p:nvSpPr>
          <p:cNvPr id="60" name="文本框 56">
            <a:extLst>
              <a:ext uri="{FF2B5EF4-FFF2-40B4-BE49-F238E27FC236}">
                <a16:creationId xmlns:a16="http://schemas.microsoft.com/office/drawing/2014/main" id="{8E75780A-B57B-D5AD-930E-3B0A85B1AA33}"/>
              </a:ext>
            </a:extLst>
          </p:cNvPr>
          <p:cNvSpPr txBox="1"/>
          <p:nvPr/>
        </p:nvSpPr>
        <p:spPr>
          <a:xfrm>
            <a:off x="1383292" y="2940911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40A693">
                    <a:lumMod val="75000"/>
                  </a:srgbClr>
                </a:solidFill>
                <a:latin typeface="Times New Roman"/>
                <a:ea typeface="华文楷体"/>
              </a:rPr>
              <a:t>样例</a:t>
            </a:r>
          </a:p>
        </p:txBody>
      </p:sp>
    </p:spTree>
    <p:extLst>
      <p:ext uri="{BB962C8B-B14F-4D97-AF65-F5344CB8AC3E}">
        <p14:creationId xmlns:p14="http://schemas.microsoft.com/office/powerpoint/2010/main" val="1827603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45E0-A37D-AD5F-9D92-969437431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107" y="2898848"/>
            <a:ext cx="7827786" cy="1060303"/>
          </a:xfrm>
        </p:spPr>
        <p:txBody>
          <a:bodyPr anchor="ctr"/>
          <a:lstStyle/>
          <a:p>
            <a:pPr algn="ctr"/>
            <a:r>
              <a:rPr lang="zh-CN" altLang="en-US" sz="6000" dirty="0"/>
              <a:t>只用</a:t>
            </a:r>
            <a:r>
              <a:rPr lang="en-US" sz="6000" dirty="0"/>
              <a:t>RL</a:t>
            </a:r>
            <a:r>
              <a:rPr lang="zh-CN" altLang="en-US" sz="6000" dirty="0"/>
              <a:t>习得推理能力 </a:t>
            </a:r>
            <a:r>
              <a:rPr lang="en-US" sz="6000" dirty="0"/>
              <a:t>DeepSeek-R1-Zero</a:t>
            </a:r>
          </a:p>
        </p:txBody>
      </p:sp>
    </p:spTree>
    <p:extLst>
      <p:ext uri="{BB962C8B-B14F-4D97-AF65-F5344CB8AC3E}">
        <p14:creationId xmlns:p14="http://schemas.microsoft.com/office/powerpoint/2010/main" val="2883912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3F400AED-849E-DBD8-DE05-B7007C53B9DC}"/>
              </a:ext>
            </a:extLst>
          </p:cNvPr>
          <p:cNvSpPr txBox="1"/>
          <p:nvPr/>
        </p:nvSpPr>
        <p:spPr>
          <a:xfrm>
            <a:off x="1212936" y="1104754"/>
            <a:ext cx="9766127" cy="1931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E058F4-1DD1-F2B5-9F94-6011DCBB625E}"/>
              </a:ext>
            </a:extLst>
          </p:cNvPr>
          <p:cNvSpPr txBox="1"/>
          <p:nvPr/>
        </p:nvSpPr>
        <p:spPr>
          <a:xfrm>
            <a:off x="1314123" y="1163139"/>
            <a:ext cx="9640556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全新的技术栈：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基于结果的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极简版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强化学习（只将规则获得的准确率作为奖励）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强化学习框架：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 </a:t>
            </a:r>
            <a:r>
              <a:rPr kumimoji="0" lang="e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GRPO</a:t>
            </a:r>
            <a:r>
              <a:rPr kumimoji="0" lang="zh-CN" alt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Group Relative Policy Optimization</a:t>
            </a:r>
            <a:r>
              <a:rPr kumimoji="0" lang="zh-CN" alt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作为强化学习框架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奖励模型：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规则奖励，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奖励分为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准确率奖励（</a:t>
            </a:r>
            <a:r>
              <a:rPr kumimoji="0" lang="e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accuracy rewards</a:t>
            </a:r>
            <a:r>
              <a:rPr kumimoji="0" lang="zh-CN" alt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格式奖励（</a:t>
            </a:r>
            <a:r>
              <a:rPr kumimoji="0" lang="e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format rewards</a:t>
            </a:r>
            <a:r>
              <a:rPr kumimoji="0" lang="zh-CN" alt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zh-CN" alt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确保模型输出正确的答案格式和推理过程</a:t>
            </a:r>
          </a:p>
        </p:txBody>
      </p:sp>
      <p:pic>
        <p:nvPicPr>
          <p:cNvPr id="2" name="Picture 2" descr="打开-R1 步骤">
            <a:extLst>
              <a:ext uri="{FF2B5EF4-FFF2-40B4-BE49-F238E27FC236}">
                <a16:creationId xmlns:a16="http://schemas.microsoft.com/office/drawing/2014/main" id="{40228B59-B337-F603-3A9E-484C546620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 t="34890" r="26766" b="39798"/>
          <a:stretch/>
        </p:blipFill>
        <p:spPr bwMode="auto">
          <a:xfrm>
            <a:off x="2926080" y="3381866"/>
            <a:ext cx="5705856" cy="236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AD4EED2D-E0F2-5843-51A3-768EEBC3D489}"/>
              </a:ext>
            </a:extLst>
          </p:cNvPr>
          <p:cNvSpPr/>
          <p:nvPr/>
        </p:nvSpPr>
        <p:spPr>
          <a:xfrm>
            <a:off x="6765966" y="5960110"/>
            <a:ext cx="1645920" cy="6339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headEnd type="triangle" w="med" len="med"/>
            <a:tailEnd type="none" w="med" len="med"/>
          </a:ln>
          <a:effectLst>
            <a:glow rad="177800">
              <a:schemeClr val="bg1">
                <a:alpha val="66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推理结果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75994A1C-D415-79C9-3212-8D523AFCD2C6}"/>
              </a:ext>
            </a:extLst>
          </p:cNvPr>
          <p:cNvSpPr/>
          <p:nvPr/>
        </p:nvSpPr>
        <p:spPr>
          <a:xfrm>
            <a:off x="5098524" y="5960110"/>
            <a:ext cx="1201506" cy="6339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  <a:headEnd type="triangle" w="med" len="med"/>
            <a:tailEnd type="none" w="med" len="med"/>
          </a:ln>
          <a:effectLst>
            <a:glow rad="177800">
              <a:schemeClr val="bg1">
                <a:alpha val="66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准确率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格式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631CCC6D-1F7F-B843-19BD-C7B7A48006A2}"/>
              </a:ext>
            </a:extLst>
          </p:cNvPr>
          <p:cNvCxnSpPr>
            <a:endCxn id="3" idx="0"/>
          </p:cNvCxnSpPr>
          <p:nvPr/>
        </p:nvCxnSpPr>
        <p:spPr>
          <a:xfrm>
            <a:off x="7588926" y="5734850"/>
            <a:ext cx="0" cy="2252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12DE722-6912-B23E-0BE6-5B0510A05249}"/>
              </a:ext>
            </a:extLst>
          </p:cNvPr>
          <p:cNvCxnSpPr>
            <a:cxnSpLocks/>
          </p:cNvCxnSpPr>
          <p:nvPr/>
        </p:nvCxnSpPr>
        <p:spPr>
          <a:xfrm flipV="1">
            <a:off x="5699277" y="5724965"/>
            <a:ext cx="0" cy="206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F62BB60A-AF09-A792-AB4E-FFD830551259}"/>
              </a:ext>
            </a:extLst>
          </p:cNvPr>
          <p:cNvCxnSpPr>
            <a:cxnSpLocks/>
            <a:stCxn id="3" idx="1"/>
            <a:endCxn id="6" idx="3"/>
          </p:cNvCxnSpPr>
          <p:nvPr/>
        </p:nvCxnSpPr>
        <p:spPr>
          <a:xfrm flipH="1">
            <a:off x="6300030" y="6277102"/>
            <a:ext cx="4659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75360F7-7F86-9AE3-A396-E0D22FF650D9}"/>
              </a:ext>
            </a:extLst>
          </p:cNvPr>
          <p:cNvSpPr txBox="1"/>
          <p:nvPr/>
        </p:nvSpPr>
        <p:spPr>
          <a:xfrm>
            <a:off x="6222751" y="590018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规则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E91B86-AEA8-2AA2-8A0A-7A74FC524601}"/>
              </a:ext>
            </a:extLst>
          </p:cNvPr>
          <p:cNvSpPr txBox="1"/>
          <p:nvPr/>
        </p:nvSpPr>
        <p:spPr>
          <a:xfrm>
            <a:off x="5076626" y="566184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奖励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CFCB9-CA19-01F1-E4A4-906121CA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R1-Zero</a:t>
            </a:r>
            <a:r>
              <a:rPr lang="zh-CN" altLang="en-US" dirty="0"/>
              <a:t>核心技术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99358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4342A-8817-DB70-8DF7-02F4808D1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04EE9BB4-14C6-D4B3-E507-1A679620AF03}"/>
              </a:ext>
            </a:extLst>
          </p:cNvPr>
          <p:cNvSpPr txBox="1"/>
          <p:nvPr/>
        </p:nvSpPr>
        <p:spPr>
          <a:xfrm>
            <a:off x="1212936" y="1104754"/>
            <a:ext cx="9766127" cy="14537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A6CA0C-E355-4303-5066-A98550B652DD}"/>
              </a:ext>
            </a:extLst>
          </p:cNvPr>
          <p:cNvSpPr txBox="1"/>
          <p:nvPr/>
        </p:nvSpPr>
        <p:spPr>
          <a:xfrm>
            <a:off x="1314123" y="1163139"/>
            <a:ext cx="9640556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GRPO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Group Relative Policy Optimization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利用当前策略模型进行多次采样，并使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用平均奖励值近似价值函数，从而避免了对价值函数的显式训练，这样做既减少了计算开销，又避免了价值函数训练的困难，提高了模型学习的稳定性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DeepSeekMath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 2024.2】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5F620-99F4-C07B-2C55-09D426354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427" y="2884889"/>
            <a:ext cx="6839146" cy="3536866"/>
          </a:xfrm>
          <a:prstGeom prst="rect">
            <a:avLst/>
          </a:prstGeom>
        </p:spPr>
      </p:pic>
      <p:sp>
        <p:nvSpPr>
          <p:cNvPr id="15" name="文本框 2">
            <a:extLst>
              <a:ext uri="{FF2B5EF4-FFF2-40B4-BE49-F238E27FC236}">
                <a16:creationId xmlns:a16="http://schemas.microsoft.com/office/drawing/2014/main" id="{9E57DF79-C2EB-4F59-6485-416457803A70}"/>
              </a:ext>
            </a:extLst>
          </p:cNvPr>
          <p:cNvSpPr txBox="1"/>
          <p:nvPr/>
        </p:nvSpPr>
        <p:spPr>
          <a:xfrm>
            <a:off x="451104" y="633044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* https://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arxiv.org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/abs/2402.03300</a:t>
            </a:r>
            <a:endParaRPr kumimoji="0" lang="en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65020-210C-42F6-5C89-10482BB2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R1-Zero</a:t>
            </a:r>
            <a:r>
              <a:rPr lang="zh-CN" altLang="en-US" dirty="0"/>
              <a:t>核心技术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032009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llm4cnv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11057</TotalTime>
  <Words>2917</Words>
  <Application>Microsoft Macintosh PowerPoint</Application>
  <PresentationFormat>Widescreen</PresentationFormat>
  <Paragraphs>402</Paragraphs>
  <Slides>32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等线</vt:lpstr>
      <vt:lpstr>Microsoft YaHei</vt:lpstr>
      <vt:lpstr>Microsoft YaHei</vt:lpstr>
      <vt:lpstr>Arial</vt:lpstr>
      <vt:lpstr>Cambria Math</vt:lpstr>
      <vt:lpstr>Impact</vt:lpstr>
      <vt:lpstr>Times New Roman</vt:lpstr>
      <vt:lpstr>Wingdings</vt:lpstr>
      <vt:lpstr>Office 主题​​</vt:lpstr>
      <vt:lpstr>PowerPoint Presentation</vt:lpstr>
      <vt:lpstr>DeepSeek-R1 的横空出世</vt:lpstr>
      <vt:lpstr>从DeepSeek-V1到R1</vt:lpstr>
      <vt:lpstr>DeepSeek的核心贡献</vt:lpstr>
      <vt:lpstr>自然语言处理的发展历史</vt:lpstr>
      <vt:lpstr>推理采用的核心技术</vt:lpstr>
      <vt:lpstr>只用RL习得推理能力 DeepSeek-R1-Zero</vt:lpstr>
      <vt:lpstr>R1-Zero核心技术</vt:lpstr>
      <vt:lpstr>R1-Zero核心技术</vt:lpstr>
      <vt:lpstr>R1-Zero实验结果</vt:lpstr>
      <vt:lpstr>R1-Zero实验结果</vt:lpstr>
      <vt:lpstr>R1-Zero实验结果</vt:lpstr>
      <vt:lpstr>R1-Zero实验结果</vt:lpstr>
      <vt:lpstr>R1-Zero实验结果</vt:lpstr>
      <vt:lpstr>DeepSeek-R1 提升推理的规范性和泛化性</vt:lpstr>
      <vt:lpstr>R1技术路线</vt:lpstr>
      <vt:lpstr>R1技术路线</vt:lpstr>
      <vt:lpstr>R1技术路线</vt:lpstr>
      <vt:lpstr>极致的模型架构优化</vt:lpstr>
      <vt:lpstr>主要模型架构优化技术</vt:lpstr>
      <vt:lpstr>算法优化——DeepSeekMoE</vt:lpstr>
      <vt:lpstr>算法优化——DeepSeekMoE</vt:lpstr>
      <vt:lpstr>算法优化——多头隐含注意力（MLA）</vt:lpstr>
      <vt:lpstr>算法优化——多头隐含注意力（MLA）</vt:lpstr>
      <vt:lpstr>算法优化——多词元预测（MTP）  </vt:lpstr>
      <vt:lpstr>算法优化——多词元预测（MTP）</vt:lpstr>
      <vt:lpstr>算法优化——多词元预测（MTP）</vt:lpstr>
      <vt:lpstr>Infra优化——DualPipe</vt:lpstr>
      <vt:lpstr>Infra优化——跨节点All-All通信</vt:lpstr>
      <vt:lpstr>DeepSeek模型优化效果</vt:lpstr>
      <vt:lpstr>参考书</vt:lpstr>
      <vt:lpstr>谢 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QH</dc:creator>
  <cp:lastModifiedBy>Wanxiang Che</cp:lastModifiedBy>
  <cp:revision>496</cp:revision>
  <dcterms:created xsi:type="dcterms:W3CDTF">2020-10-10T02:02:30Z</dcterms:created>
  <dcterms:modified xsi:type="dcterms:W3CDTF">2025-04-13T12:54:47Z</dcterms:modified>
</cp:coreProperties>
</file>